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36"/>
  </p:notesMasterIdLst>
  <p:sldIdLst>
    <p:sldId id="259" r:id="rId2"/>
    <p:sldId id="293" r:id="rId3"/>
    <p:sldId id="288" r:id="rId4"/>
    <p:sldId id="331" r:id="rId5"/>
    <p:sldId id="332" r:id="rId6"/>
    <p:sldId id="306" r:id="rId7"/>
    <p:sldId id="282" r:id="rId8"/>
    <p:sldId id="267" r:id="rId9"/>
    <p:sldId id="272" r:id="rId10"/>
    <p:sldId id="261" r:id="rId11"/>
    <p:sldId id="270" r:id="rId12"/>
    <p:sldId id="299" r:id="rId13"/>
    <p:sldId id="360" r:id="rId14"/>
    <p:sldId id="319" r:id="rId15"/>
    <p:sldId id="356" r:id="rId16"/>
    <p:sldId id="311" r:id="rId17"/>
    <p:sldId id="358" r:id="rId18"/>
    <p:sldId id="304" r:id="rId19"/>
    <p:sldId id="335" r:id="rId20"/>
    <p:sldId id="336" r:id="rId21"/>
    <p:sldId id="337" r:id="rId22"/>
    <p:sldId id="355" r:id="rId23"/>
    <p:sldId id="359" r:id="rId24"/>
    <p:sldId id="354" r:id="rId25"/>
    <p:sldId id="353" r:id="rId26"/>
    <p:sldId id="362" r:id="rId27"/>
    <p:sldId id="295" r:id="rId28"/>
    <p:sldId id="294" r:id="rId29"/>
    <p:sldId id="338" r:id="rId30"/>
    <p:sldId id="339" r:id="rId31"/>
    <p:sldId id="340" r:id="rId32"/>
    <p:sldId id="315" r:id="rId33"/>
    <p:sldId id="361" r:id="rId34"/>
    <p:sldId id="278" r:id="rId35"/>
  </p:sldIdLst>
  <p:sldSz cx="12192000" cy="6858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  <p:embeddedFont>
      <p:font typeface="Rubik" panose="020B0604020202020204" charset="-79"/>
      <p:bold r:id="rId45"/>
      <p:italic r:id="rId46"/>
      <p:boldItalic r:id="rId47"/>
    </p:embeddedFont>
    <p:embeddedFont>
      <p:font typeface="Rubik Medium" panose="020B0604020202020204" charset="-79"/>
      <p:regular r:id="rId48"/>
      <p:bold r:id="rId49"/>
      <p:italic r:id="rId50"/>
      <p:boldItalic r:id="rId51"/>
    </p:embeddedFont>
    <p:embeddedFont>
      <p:font typeface="Times" panose="02020603050405020304" pitchFamily="18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5F6F"/>
    <a:srgbClr val="602F57"/>
    <a:srgbClr val="147F44"/>
    <a:srgbClr val="DE5E5A"/>
    <a:srgbClr val="CDE9EB"/>
    <a:srgbClr val="D8D5E1"/>
    <a:srgbClr val="C6D9C3"/>
    <a:srgbClr val="F2F3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0101"/>
  </p:normalViewPr>
  <p:slideViewPr>
    <p:cSldViewPr snapToGrid="0" snapToObjects="1">
      <p:cViewPr varScale="1">
        <p:scale>
          <a:sx n="109" d="100"/>
          <a:sy n="109" d="100"/>
        </p:scale>
        <p:origin x="6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" name="Google Shape;18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8393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71853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95171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42169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29214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b4594565c_7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5" name="Google Shape;195;geb4594565c_7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27924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2" name="Google Shape;38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6487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ESO EN OTRAS PALABRAS SIGNIFICA QUE LA GENTE QUE LLEVA LOS ALIMENTOS A NUESTRA MESA, VIVEN CON MENOS DE 2 DÓLARES DIÁRIOS.</a:t>
            </a:r>
            <a:endParaRPr dirty="0"/>
          </a:p>
        </p:txBody>
      </p:sp>
      <p:sp>
        <p:nvSpPr>
          <p:cNvPr id="249" name="Google Shape;24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9657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ESO EN OTRAS PALABRAS SIGNIFICA QUE LA GENTE QUE LLEVA LOS ALIMENTOS A NUESTRA MESA, VIVEN CON MENOS DE 2 DÓLARES DIÁRIOS.</a:t>
            </a:r>
            <a:endParaRPr dirty="0"/>
          </a:p>
        </p:txBody>
      </p:sp>
      <p:sp>
        <p:nvSpPr>
          <p:cNvPr id="249" name="Google Shape;24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017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ESO EN OTRAS PALABRAS SIGNIFICA QUE LA GENTE QUE LLEVA LOS ALIMENTOS A NUESTRA MESA, VIVEN CON MENOS DE 2 DÓLARES DIÁRIOS.</a:t>
            </a:r>
            <a:endParaRPr dirty="0"/>
          </a:p>
        </p:txBody>
      </p:sp>
      <p:sp>
        <p:nvSpPr>
          <p:cNvPr id="249" name="Google Shape;24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236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ubik"/>
              <a:buNone/>
            </a:pPr>
            <a:r>
              <a:rPr lang="es-ES" sz="1200" b="1" i="0" u="none" strike="noStrike" cap="none" dirty="0">
                <a:solidFill>
                  <a:srgbClr val="F2F3E6"/>
                </a:solidFill>
                <a:latin typeface="Rubik"/>
                <a:ea typeface="Rubik"/>
                <a:cs typeface="Rubik"/>
                <a:sym typeface="Rubik"/>
              </a:rPr>
              <a:t>5770 </a:t>
            </a:r>
            <a:r>
              <a:rPr lang="en-US" sz="1200" dirty="0">
                <a:latin typeface="Rubik"/>
                <a:cs typeface="Rubik"/>
                <a:sym typeface="Rubik"/>
              </a:rPr>
              <a:t>Cities in the USA broke heat records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ubik"/>
              <a:buNone/>
            </a:pPr>
            <a:r>
              <a:rPr lang="en-US" sz="1200" dirty="0">
                <a:latin typeface="Rubik"/>
                <a:cs typeface="Rubik"/>
                <a:sym typeface="Rubik"/>
              </a:rPr>
              <a:t>in June 2021</a:t>
            </a:r>
            <a:endParaRPr lang="en-US" sz="1200" dirty="0"/>
          </a:p>
        </p:txBody>
      </p:sp>
      <p:sp>
        <p:nvSpPr>
          <p:cNvPr id="249" name="Google Shape;24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3085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8719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470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En blanc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Solo el título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11088420" y="6404292"/>
            <a:ext cx="26538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ido con título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Rubik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1pPr>
            <a:lvl2pPr marL="914400" lvl="1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2pPr>
            <a:lvl3pPr marL="1371600" lvl="2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3pPr>
            <a:lvl4pPr marL="1828800" lvl="3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4pPr>
            <a:lvl5pPr marL="2286000" lvl="4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7" name="Google Shape;77;p20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8" name="Google Shape;78;p20"/>
          <p:cNvSpPr txBox="1">
            <a:spLocks noGrp="1"/>
          </p:cNvSpPr>
          <p:nvPr>
            <p:ph type="sldNum" idx="12"/>
          </p:nvPr>
        </p:nvSpPr>
        <p:spPr>
          <a:xfrm>
            <a:off x="11088420" y="6404292"/>
            <a:ext cx="26538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Imagen con título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Rubik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81" name="Google Shape;81;p21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1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ubik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ubik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ubik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ubik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ubik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11088420" y="6404292"/>
            <a:ext cx="26538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ítulo y texto vertical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7" name="Google Shape;87;p22"/>
          <p:cNvSpPr txBox="1">
            <a:spLocks noGrp="1"/>
          </p:cNvSpPr>
          <p:nvPr>
            <p:ph type="sldNum" idx="12"/>
          </p:nvPr>
        </p:nvSpPr>
        <p:spPr>
          <a:xfrm>
            <a:off x="11088420" y="6404292"/>
            <a:ext cx="26538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Título vertical y texto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0" name="Google Shape;90;p23"/>
          <p:cNvSpPr txBox="1">
            <a:spLocks noGrp="1"/>
          </p:cNvSpPr>
          <p:nvPr>
            <p:ph type="sldNum" idx="12"/>
          </p:nvPr>
        </p:nvSpPr>
        <p:spPr>
          <a:xfrm>
            <a:off x="11088420" y="6404292"/>
            <a:ext cx="26538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>
            <a:spLocks noGrp="1"/>
          </p:cNvSpPr>
          <p:nvPr>
            <p:ph type="pic" idx="2"/>
          </p:nvPr>
        </p:nvSpPr>
        <p:spPr>
          <a:xfrm>
            <a:off x="590550" y="-1"/>
            <a:ext cx="8972550" cy="3089854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24"/>
          <p:cNvSpPr txBox="1">
            <a:spLocks noGrp="1"/>
          </p:cNvSpPr>
          <p:nvPr>
            <p:ph type="sldNum" idx="1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8_Custom Layou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>
            <a:spLocks noGrp="1"/>
          </p:cNvSpPr>
          <p:nvPr>
            <p:ph type="pic" idx="2"/>
          </p:nvPr>
        </p:nvSpPr>
        <p:spPr>
          <a:xfrm>
            <a:off x="4224177" y="0"/>
            <a:ext cx="3162301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25"/>
          <p:cNvSpPr txBox="1">
            <a:spLocks noGrp="1"/>
          </p:cNvSpPr>
          <p:nvPr>
            <p:ph type="sldNum" idx="1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>
            <a:spLocks noGrp="1"/>
          </p:cNvSpPr>
          <p:nvPr>
            <p:ph type="pic" idx="2"/>
          </p:nvPr>
        </p:nvSpPr>
        <p:spPr>
          <a:xfrm>
            <a:off x="495300" y="2271866"/>
            <a:ext cx="2697701" cy="3355142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26"/>
          <p:cNvSpPr>
            <a:spLocks noGrp="1"/>
          </p:cNvSpPr>
          <p:nvPr>
            <p:ph type="pic" idx="3"/>
          </p:nvPr>
        </p:nvSpPr>
        <p:spPr>
          <a:xfrm>
            <a:off x="3631150" y="521834"/>
            <a:ext cx="2697700" cy="4019324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26"/>
          <p:cNvSpPr txBox="1">
            <a:spLocks noGrp="1"/>
          </p:cNvSpPr>
          <p:nvPr>
            <p:ph type="sldNum" idx="1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ustom Layout">
  <p:cSld name="10_Custom Layou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>
            <a:spLocks noGrp="1"/>
          </p:cNvSpPr>
          <p:nvPr>
            <p:ph type="pic" idx="2"/>
          </p:nvPr>
        </p:nvSpPr>
        <p:spPr>
          <a:xfrm>
            <a:off x="3333750" y="695325"/>
            <a:ext cx="2495550" cy="249555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7"/>
          <p:cNvSpPr>
            <a:spLocks noGrp="1"/>
          </p:cNvSpPr>
          <p:nvPr>
            <p:ph type="pic" idx="3"/>
          </p:nvPr>
        </p:nvSpPr>
        <p:spPr>
          <a:xfrm>
            <a:off x="6362700" y="695325"/>
            <a:ext cx="2495550" cy="249555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27"/>
          <p:cNvSpPr>
            <a:spLocks noGrp="1"/>
          </p:cNvSpPr>
          <p:nvPr>
            <p:ph type="pic" idx="4"/>
          </p:nvPr>
        </p:nvSpPr>
        <p:spPr>
          <a:xfrm>
            <a:off x="4895850" y="3667125"/>
            <a:ext cx="2495550" cy="249555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7"/>
          <p:cNvSpPr txBox="1">
            <a:spLocks noGrp="1"/>
          </p:cNvSpPr>
          <p:nvPr>
            <p:ph type="sldNum" idx="1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ustom Layout">
  <p:cSld name="12_Custom Layou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>
            <a:spLocks noGrp="1"/>
          </p:cNvSpPr>
          <p:nvPr>
            <p:ph type="pic" idx="2"/>
          </p:nvPr>
        </p:nvSpPr>
        <p:spPr>
          <a:xfrm>
            <a:off x="0" y="1160004"/>
            <a:ext cx="3706106" cy="472191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8"/>
          <p:cNvSpPr txBox="1">
            <a:spLocks noGrp="1"/>
          </p:cNvSpPr>
          <p:nvPr>
            <p:ph type="sldNum" idx="1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ustom Layout">
  <p:cSld name="14_Custom Layou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>
            <a:spLocks noGrp="1"/>
          </p:cNvSpPr>
          <p:nvPr>
            <p:ph type="pic" idx="2"/>
          </p:nvPr>
        </p:nvSpPr>
        <p:spPr>
          <a:xfrm>
            <a:off x="0" y="0"/>
            <a:ext cx="4064000" cy="3429000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4"/>
          <p:cNvSpPr>
            <a:spLocks noGrp="1"/>
          </p:cNvSpPr>
          <p:nvPr>
            <p:ph type="pic" idx="3"/>
          </p:nvPr>
        </p:nvSpPr>
        <p:spPr>
          <a:xfrm>
            <a:off x="4064000" y="0"/>
            <a:ext cx="4064000" cy="3429000"/>
          </a:xfrm>
          <a:prstGeom prst="rect">
            <a:avLst/>
          </a:prstGeom>
          <a:noFill/>
          <a:ln>
            <a:noFill/>
          </a:ln>
        </p:spPr>
      </p:sp>
      <p:sp>
        <p:nvSpPr>
          <p:cNvPr id="21" name="Google Shape;21;p4"/>
          <p:cNvSpPr>
            <a:spLocks noGrp="1"/>
          </p:cNvSpPr>
          <p:nvPr>
            <p:ph type="pic" idx="4"/>
          </p:nvPr>
        </p:nvSpPr>
        <p:spPr>
          <a:xfrm>
            <a:off x="8128000" y="0"/>
            <a:ext cx="4064000" cy="3429000"/>
          </a:xfrm>
          <a:prstGeom prst="rect">
            <a:avLst/>
          </a:prstGeom>
          <a:noFill/>
          <a:ln>
            <a:noFill/>
          </a:ln>
        </p:spPr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Custom Layout">
  <p:cSld name="15_Custom Layou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9"/>
          <p:cNvSpPr>
            <a:spLocks noGrp="1"/>
          </p:cNvSpPr>
          <p:nvPr>
            <p:ph type="pic" idx="2"/>
          </p:nvPr>
        </p:nvSpPr>
        <p:spPr>
          <a:xfrm>
            <a:off x="595086" y="522513"/>
            <a:ext cx="4876801" cy="2906487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9"/>
          <p:cNvSpPr>
            <a:spLocks noGrp="1"/>
          </p:cNvSpPr>
          <p:nvPr>
            <p:ph type="pic" idx="3"/>
          </p:nvPr>
        </p:nvSpPr>
        <p:spPr>
          <a:xfrm>
            <a:off x="2786744" y="3429000"/>
            <a:ext cx="4136571" cy="2906486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29"/>
          <p:cNvSpPr>
            <a:spLocks noGrp="1"/>
          </p:cNvSpPr>
          <p:nvPr>
            <p:ph type="pic" idx="4"/>
          </p:nvPr>
        </p:nvSpPr>
        <p:spPr>
          <a:xfrm>
            <a:off x="6923313" y="3429000"/>
            <a:ext cx="3352800" cy="2246086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29"/>
          <p:cNvSpPr>
            <a:spLocks noGrp="1"/>
          </p:cNvSpPr>
          <p:nvPr>
            <p:ph type="pic" idx="5"/>
          </p:nvPr>
        </p:nvSpPr>
        <p:spPr>
          <a:xfrm>
            <a:off x="5471888" y="1291769"/>
            <a:ext cx="2510971" cy="2137231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9"/>
          <p:cNvSpPr txBox="1">
            <a:spLocks noGrp="1"/>
          </p:cNvSpPr>
          <p:nvPr>
            <p:ph type="sldNum" idx="1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Custom Layout">
  <p:cSld name="16_Custom Layou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0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30"/>
          <p:cNvSpPr txBox="1">
            <a:spLocks noGrp="1"/>
          </p:cNvSpPr>
          <p:nvPr>
            <p:ph type="sldNum" idx="1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Custom Layout">
  <p:cSld name="17_Custom Layou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>
            <a:spLocks noGrp="1"/>
          </p:cNvSpPr>
          <p:nvPr>
            <p:ph type="pic" idx="2"/>
          </p:nvPr>
        </p:nvSpPr>
        <p:spPr>
          <a:xfrm>
            <a:off x="580572" y="0"/>
            <a:ext cx="3338286" cy="2921000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31"/>
          <p:cNvSpPr>
            <a:spLocks noGrp="1"/>
          </p:cNvSpPr>
          <p:nvPr>
            <p:ph type="pic" idx="3"/>
          </p:nvPr>
        </p:nvSpPr>
        <p:spPr>
          <a:xfrm>
            <a:off x="4426858" y="4310743"/>
            <a:ext cx="2510973" cy="2547257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31"/>
          <p:cNvSpPr>
            <a:spLocks noGrp="1"/>
          </p:cNvSpPr>
          <p:nvPr>
            <p:ph type="pic" idx="4"/>
          </p:nvPr>
        </p:nvSpPr>
        <p:spPr>
          <a:xfrm>
            <a:off x="9681027" y="881744"/>
            <a:ext cx="2510973" cy="2547257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31"/>
          <p:cNvSpPr txBox="1">
            <a:spLocks noGrp="1"/>
          </p:cNvSpPr>
          <p:nvPr>
            <p:ph type="sldNum" idx="1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Custom Layout">
  <p:cSld name="18_Custom Layou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>
            <a:spLocks noGrp="1"/>
          </p:cNvSpPr>
          <p:nvPr>
            <p:ph type="pic" idx="2"/>
          </p:nvPr>
        </p:nvSpPr>
        <p:spPr>
          <a:xfrm>
            <a:off x="3617259" y="900952"/>
            <a:ext cx="2478742" cy="2528048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32"/>
          <p:cNvSpPr>
            <a:spLocks noGrp="1"/>
          </p:cNvSpPr>
          <p:nvPr>
            <p:ph type="pic" idx="3"/>
          </p:nvPr>
        </p:nvSpPr>
        <p:spPr>
          <a:xfrm>
            <a:off x="6096001" y="900952"/>
            <a:ext cx="2478742" cy="2528048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32"/>
          <p:cNvSpPr>
            <a:spLocks noGrp="1"/>
          </p:cNvSpPr>
          <p:nvPr>
            <p:ph type="pic" idx="4"/>
          </p:nvPr>
        </p:nvSpPr>
        <p:spPr>
          <a:xfrm>
            <a:off x="6096001" y="3429000"/>
            <a:ext cx="2478742" cy="2528048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32"/>
          <p:cNvSpPr txBox="1">
            <a:spLocks noGrp="1"/>
          </p:cNvSpPr>
          <p:nvPr>
            <p:ph type="sldNum" idx="1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Custom Layout">
  <p:cSld name="19_Custom Layou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3"/>
          <p:cNvSpPr>
            <a:spLocks noGrp="1"/>
          </p:cNvSpPr>
          <p:nvPr>
            <p:ph type="pic" idx="2"/>
          </p:nvPr>
        </p:nvSpPr>
        <p:spPr>
          <a:xfrm>
            <a:off x="3187700" y="2032126"/>
            <a:ext cx="3911601" cy="2349374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33"/>
          <p:cNvSpPr txBox="1">
            <a:spLocks noGrp="1"/>
          </p:cNvSpPr>
          <p:nvPr>
            <p:ph type="sldNum" idx="1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Custom Layout">
  <p:cSld name="20_Custom Layou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>
            <a:spLocks noGrp="1"/>
          </p:cNvSpPr>
          <p:nvPr>
            <p:ph type="pic" idx="2"/>
          </p:nvPr>
        </p:nvSpPr>
        <p:spPr>
          <a:xfrm rot="-2700000">
            <a:off x="6135072" y="1245513"/>
            <a:ext cx="2649581" cy="4693823"/>
          </a:xfrm>
          <a:prstGeom prst="rect">
            <a:avLst/>
          </a:prstGeom>
          <a:noFill/>
          <a:ln>
            <a:noFill/>
          </a:ln>
        </p:spPr>
      </p:sp>
      <p:sp>
        <p:nvSpPr>
          <p:cNvPr id="133" name="Google Shape;133;p34"/>
          <p:cNvSpPr txBox="1">
            <a:spLocks noGrp="1"/>
          </p:cNvSpPr>
          <p:nvPr>
            <p:ph type="sldNum" idx="1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Custom Layout">
  <p:cSld name="21_Custom Layou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>
            <a:spLocks noGrp="1"/>
          </p:cNvSpPr>
          <p:nvPr>
            <p:ph type="pic" idx="2"/>
          </p:nvPr>
        </p:nvSpPr>
        <p:spPr>
          <a:xfrm>
            <a:off x="3743325" y="3757610"/>
            <a:ext cx="2862263" cy="1800226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35"/>
          <p:cNvSpPr>
            <a:spLocks noGrp="1"/>
          </p:cNvSpPr>
          <p:nvPr>
            <p:ph type="pic" idx="3"/>
          </p:nvPr>
        </p:nvSpPr>
        <p:spPr>
          <a:xfrm>
            <a:off x="7528717" y="1281111"/>
            <a:ext cx="2862264" cy="1800226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4_Custom Layout">
  <p:cSld name="14_Custom Layout 2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>
            <a:spLocks noGrp="1"/>
          </p:cNvSpPr>
          <p:nvPr>
            <p:ph type="pic" idx="2"/>
          </p:nvPr>
        </p:nvSpPr>
        <p:spPr>
          <a:xfrm>
            <a:off x="1009650" y="1238250"/>
            <a:ext cx="3257550" cy="436245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36"/>
          <p:cNvSpPr txBox="1">
            <a:spLocks noGrp="1"/>
          </p:cNvSpPr>
          <p:nvPr>
            <p:ph type="sldNum" idx="1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B18BA7-20C7-E24D-A930-75B6F5699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56DE5-CC2F-D147-9C45-B40AEC3B678C}" type="datetimeFigureOut">
              <a:rPr lang="es-ES_tradnl" smtClean="0"/>
              <a:t>25/07/2023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FA5EE3-FD20-EE49-8CB9-481CCBE27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9F80B-1C03-1545-9428-42804A1BF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90829-222E-AC43-9BB4-EC4FE7729D4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568599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body" sz="quarter" idx="13"/>
          </p:nvPr>
        </p:nvSpPr>
        <p:spPr>
          <a:xfrm>
            <a:off x="5524500" y="1860550"/>
            <a:ext cx="6286500" cy="174201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7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33" name="Shape 133"/>
          <p:cNvSpPr>
            <a:spLocks noGrp="1"/>
          </p:cNvSpPr>
          <p:nvPr>
            <p:ph type="pic" idx="14"/>
          </p:nvPr>
        </p:nvSpPr>
        <p:spPr>
          <a:xfrm>
            <a:off x="0" y="0"/>
            <a:ext cx="51435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Shape 134"/>
          <p:cNvSpPr>
            <a:spLocks noGrp="1"/>
          </p:cNvSpPr>
          <p:nvPr>
            <p:ph type="body" sz="quarter" idx="15"/>
          </p:nvPr>
        </p:nvSpPr>
        <p:spPr>
          <a:xfrm>
            <a:off x="5524500" y="5397627"/>
            <a:ext cx="6286500" cy="761747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323850">
              <a:spcBef>
                <a:spcPts val="0"/>
              </a:spcBef>
              <a:buClrTx/>
              <a:buSzTx/>
              <a:buFontTx/>
              <a:buNone/>
              <a:defRPr sz="435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5" name="Shape 13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367401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_Custom Layout">
  <p:cSld name="5_Custom Layou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pic>
        <p:nvPicPr>
          <p:cNvPr id="31" name="Google Shape;31;p7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1985" y="6166773"/>
            <a:ext cx="1055226" cy="4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smtClean="0"/>
              <a:t>7/25/2023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4865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>
            <a:spLocks noGrp="1"/>
          </p:cNvSpPr>
          <p:nvPr>
            <p:ph type="pic" idx="2"/>
          </p:nvPr>
        </p:nvSpPr>
        <p:spPr>
          <a:xfrm>
            <a:off x="971550" y="1714500"/>
            <a:ext cx="5962650" cy="4591050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9"/>
          <p:cNvSpPr txBox="1">
            <a:spLocks noGrp="1"/>
          </p:cNvSpPr>
          <p:nvPr>
            <p:ph type="sldNum" idx="1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0461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Custom Layout">
  <p:cSld name="13_Custom Layou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>
            <a:spLocks noGrp="1"/>
          </p:cNvSpPr>
          <p:nvPr>
            <p:ph type="pic" idx="2"/>
          </p:nvPr>
        </p:nvSpPr>
        <p:spPr>
          <a:xfrm>
            <a:off x="4100286" y="852714"/>
            <a:ext cx="3991429" cy="5152573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ustom Layout">
  <p:cSld name="11_Custom Layou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>
            <a:spLocks noGrp="1"/>
          </p:cNvSpPr>
          <p:nvPr>
            <p:ph type="pic" idx="2"/>
          </p:nvPr>
        </p:nvSpPr>
        <p:spPr>
          <a:xfrm>
            <a:off x="5848350" y="0"/>
            <a:ext cx="43815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body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ubik"/>
              <a:buNone/>
              <a:defRPr sz="2400"/>
            </a:lvl1pPr>
            <a:lvl2pPr marL="914400" lvl="1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ubik"/>
              <a:buNone/>
              <a:defRPr sz="2400"/>
            </a:lvl2pPr>
            <a:lvl3pPr marL="1371600" lvl="2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ubik"/>
              <a:buNone/>
              <a:defRPr sz="2400"/>
            </a:lvl3pPr>
            <a:lvl4pPr marL="1828800" lvl="3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ubik"/>
              <a:buNone/>
              <a:defRPr sz="2400"/>
            </a:lvl4pPr>
            <a:lvl5pPr marL="2286000" lvl="4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ubik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11088420" y="6404292"/>
            <a:ext cx="26538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ítulo y objetos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11088420" y="6404292"/>
            <a:ext cx="26538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Dos objeto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5" name="Google Shape;65;p17"/>
          <p:cNvSpPr txBox="1">
            <a:spLocks noGrp="1"/>
          </p:cNvSpPr>
          <p:nvPr>
            <p:ph type="sldNum" idx="12"/>
          </p:nvPr>
        </p:nvSpPr>
        <p:spPr>
          <a:xfrm>
            <a:off x="11088420" y="6404292"/>
            <a:ext cx="26538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ació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9" name="Google Shape;69;p18"/>
          <p:cNvSpPr txBox="1">
            <a:spLocks noGrp="1"/>
          </p:cNvSpPr>
          <p:nvPr>
            <p:ph type="body" idx="2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0" name="Google Shape;70;p18"/>
          <p:cNvSpPr txBox="1">
            <a:spLocks noGrp="1"/>
          </p:cNvSpPr>
          <p:nvPr>
            <p:ph type="sldNum" idx="12"/>
          </p:nvPr>
        </p:nvSpPr>
        <p:spPr>
          <a:xfrm>
            <a:off x="11088420" y="6404292"/>
            <a:ext cx="26538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94901" y="-7057"/>
            <a:ext cx="12279724" cy="6967177"/>
          </a:xfrm>
          <a:prstGeom prst="rect">
            <a:avLst/>
          </a:prstGeom>
          <a:solidFill>
            <a:srgbClr val="F2F3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ubik"/>
              <a:buNone/>
            </a:pPr>
            <a:endParaRPr sz="18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Rubik"/>
              <a:buNone/>
              <a:defRPr sz="44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Rubik"/>
              <a:buNone/>
              <a:defRPr sz="44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Rubik"/>
              <a:buNone/>
              <a:defRPr sz="44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Rubik"/>
              <a:buNone/>
              <a:defRPr sz="44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Rubik"/>
              <a:buNone/>
              <a:defRPr sz="44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Rubik"/>
              <a:buNone/>
              <a:defRPr sz="44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Rubik"/>
              <a:buNone/>
              <a:defRPr sz="44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Rubik"/>
              <a:buNone/>
              <a:defRPr sz="44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Rubik"/>
              <a:buNone/>
              <a:defRPr sz="44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Char char="•"/>
              <a:defRPr sz="28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Char char="•"/>
              <a:defRPr sz="28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Char char="•"/>
              <a:defRPr sz="28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Char char="•"/>
              <a:defRPr sz="28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Char char="•"/>
              <a:defRPr sz="28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Char char="•"/>
              <a:defRPr sz="28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Char char="•"/>
              <a:defRPr sz="28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Char char="•"/>
              <a:defRPr sz="28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ubik"/>
              <a:buChar char="•"/>
              <a:defRPr sz="28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pic>
        <p:nvPicPr>
          <p:cNvPr id="9" name="Google Shape;9;p1" descr="Image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321985" y="6166773"/>
            <a:ext cx="1055226" cy="4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11088420" y="6404292"/>
            <a:ext cx="26538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 b="0" i="0" u="none" strike="noStrike" cap="none">
                <a:solidFill>
                  <a:srgbClr val="888888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 b="0" i="0" u="none" strike="noStrike" cap="none">
                <a:solidFill>
                  <a:srgbClr val="888888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 b="0" i="0" u="none" strike="noStrike" cap="none">
                <a:solidFill>
                  <a:srgbClr val="888888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 b="0" i="0" u="none" strike="noStrike" cap="none">
                <a:solidFill>
                  <a:srgbClr val="888888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 b="0" i="0" u="none" strike="noStrike" cap="none">
                <a:solidFill>
                  <a:srgbClr val="888888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 b="0" i="0" u="none" strike="noStrike" cap="none">
                <a:solidFill>
                  <a:srgbClr val="888888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 b="0" i="0" u="none" strike="noStrike" cap="none">
                <a:solidFill>
                  <a:srgbClr val="888888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 b="0" i="0" u="none" strike="noStrike" cap="none">
                <a:solidFill>
                  <a:srgbClr val="888888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Rubik"/>
              <a:buNone/>
              <a:defRPr sz="1200" b="0" i="0" u="none" strike="noStrike" cap="none">
                <a:solidFill>
                  <a:srgbClr val="888888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8" r:id="rId4"/>
    <p:sldLayoutId id="2147483659" r:id="rId5"/>
    <p:sldLayoutId id="2147483660" r:id="rId6"/>
    <p:sldLayoutId id="2147483661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5" r:id="rId28"/>
    <p:sldLayoutId id="2147483686" r:id="rId29"/>
    <p:sldLayoutId id="2147483687" r:id="rId30"/>
    <p:sldLayoutId id="2147483688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ravesiasdigital.com/destinos/diferencias-entre-los-hemisferios-norte-y-sur" TargetMode="External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jardinessinfronteras.com/2017/12/12/algunas-frutas-tropicales/" TargetMode="External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hooge104.shinyapps.io/future_cities_app/" TargetMode="External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seeedstudio_opensource-ai-iot-activity-7016674651514826752-p53t/?utm_source=share&amp;utm_medium=member_desktop" TargetMode="External"/><Relationship Id="rId2" Type="http://schemas.openxmlformats.org/officeDocument/2006/relationships/hyperlink" Target="https://foodshift2030.eu/innovators/powar-barcelona/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5" Type="http://schemas.openxmlformats.org/officeDocument/2006/relationships/hyperlink" Target="https://el9nou.cat/osona-ripolles/actualitat/rupit-acollira-38-actes-a-la-mobile-week-la-primera-en-un-poble-petit/" TargetMode="External"/><Relationship Id="rId4" Type="http://schemas.openxmlformats.org/officeDocument/2006/relationships/hyperlink" Target="https://www.rupitpruit.cat/actualitat/noticies/rupit-i-pruit-present-a-lsmart-city-expo-world-congress.htm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003E77-0617-AE4B-93A8-B68BFE13D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635" y="-1321539"/>
            <a:ext cx="12447270" cy="8298180"/>
          </a:xfrm>
          <a:prstGeom prst="rect">
            <a:avLst/>
          </a:prstGeom>
        </p:spPr>
      </p:pic>
      <p:sp>
        <p:nvSpPr>
          <p:cNvPr id="183" name="Google Shape;183;p40"/>
          <p:cNvSpPr/>
          <p:nvPr/>
        </p:nvSpPr>
        <p:spPr>
          <a:xfrm>
            <a:off x="-67636" y="-118641"/>
            <a:ext cx="12327272" cy="7095282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ubik"/>
              <a:buNone/>
            </a:pPr>
            <a:r>
              <a:rPr lang="es-ES" sz="1800" b="0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º</a:t>
            </a:r>
            <a:endParaRPr sz="1800" b="0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86" name="Google Shape;186;p40"/>
          <p:cNvSpPr txBox="1"/>
          <p:nvPr/>
        </p:nvSpPr>
        <p:spPr>
          <a:xfrm>
            <a:off x="711211" y="730184"/>
            <a:ext cx="6666485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Rubik"/>
              <a:buNone/>
            </a:pPr>
            <a:r>
              <a:rPr lang="es-ES" sz="12000" b="1" u="none" strike="noStrike" cap="none" dirty="0">
                <a:solidFill>
                  <a:srgbClr val="FFFFFF"/>
                </a:solidFill>
                <a:latin typeface="Roboto Cn" pitchFamily="2" charset="0"/>
                <a:ea typeface="Roboto Cn" pitchFamily="2" charset="0"/>
                <a:cs typeface="Rubik"/>
                <a:sym typeface="Rubik"/>
              </a:rPr>
              <a:t>POWAR</a:t>
            </a:r>
            <a:endParaRPr sz="12000" b="1" dirty="0"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187" name="Google Shape;187;p40"/>
          <p:cNvSpPr txBox="1"/>
          <p:nvPr/>
        </p:nvSpPr>
        <p:spPr>
          <a:xfrm>
            <a:off x="739622" y="2278217"/>
            <a:ext cx="535637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ubik Medium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Plant Observatory of Weather Adaptability for Resilience.</a:t>
            </a:r>
            <a:endParaRPr lang="en-US" sz="1600" b="1" dirty="0"/>
          </a:p>
        </p:txBody>
      </p:sp>
      <p:cxnSp>
        <p:nvCxnSpPr>
          <p:cNvPr id="189" name="Google Shape;189;p40"/>
          <p:cNvCxnSpPr/>
          <p:nvPr/>
        </p:nvCxnSpPr>
        <p:spPr>
          <a:xfrm>
            <a:off x="660400" y="5803899"/>
            <a:ext cx="11066487" cy="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FFF0CCBB-4768-7848-9EAD-2F8190774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400" y="5988801"/>
            <a:ext cx="542689" cy="70082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A05683B-FA04-D44A-A354-0B9F11D61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6000" y="-63397"/>
            <a:ext cx="6570958" cy="65709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AD915A-DDF9-9C47-AE0D-C12166001371}"/>
              </a:ext>
            </a:extLst>
          </p:cNvPr>
          <p:cNvSpPr/>
          <p:nvPr/>
        </p:nvSpPr>
        <p:spPr>
          <a:xfrm>
            <a:off x="8546208" y="6227424"/>
            <a:ext cx="3180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FFFFFF"/>
              </a:buClr>
              <a:buSzPts val="2000"/>
            </a:pPr>
            <a:r>
              <a:rPr lang="en-US" sz="1800" b="1" dirty="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Pablo Zuloaga Betancourt</a:t>
            </a:r>
            <a:endParaRPr lang="en-US" sz="18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52;p46">
            <a:extLst>
              <a:ext uri="{FF2B5EF4-FFF2-40B4-BE49-F238E27FC236}">
                <a16:creationId xmlns:a16="http://schemas.microsoft.com/office/drawing/2014/main" id="{1C9575E9-C8ED-4DFB-856E-DBE8C3650B66}"/>
              </a:ext>
            </a:extLst>
          </p:cNvPr>
          <p:cNvSpPr/>
          <p:nvPr/>
        </p:nvSpPr>
        <p:spPr>
          <a:xfrm>
            <a:off x="5107606" y="0"/>
            <a:ext cx="7084393" cy="6858000"/>
          </a:xfrm>
          <a:prstGeom prst="rect">
            <a:avLst/>
          </a:prstGeom>
          <a:solidFill>
            <a:srgbClr val="147F44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5F70"/>
              </a:buClr>
              <a:buSzPts val="1800"/>
              <a:buFont typeface="Rubik"/>
              <a:buNone/>
            </a:pPr>
            <a:endParaRPr sz="1800" b="0" i="0" u="none" strike="noStrike" cap="none" dirty="0">
              <a:solidFill>
                <a:srgbClr val="285F7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87" name="Shape 187"/>
          <p:cNvSpPr>
            <a:spLocks noGrp="1"/>
          </p:cNvSpPr>
          <p:nvPr>
            <p:ph type="body" idx="13"/>
          </p:nvPr>
        </p:nvSpPr>
        <p:spPr>
          <a:xfrm>
            <a:off x="6095999" y="1744167"/>
            <a:ext cx="4595447" cy="3046948"/>
          </a:xfrm>
          <a:prstGeom prst="rect">
            <a:avLst/>
          </a:prstGeom>
        </p:spPr>
        <p:txBody>
          <a:bodyPr/>
          <a:lstStyle/>
          <a:p>
            <a:pPr>
              <a:defRPr sz="12000"/>
            </a:pPr>
            <a:r>
              <a:rPr lang="en-US" sz="4000" b="1" dirty="0">
                <a:latin typeface="Roboto Cn" pitchFamily="2" charset="0"/>
                <a:ea typeface="Roboto Cn" pitchFamily="2" charset="0"/>
              </a:rPr>
              <a:t>What if we could teach environmental science in a more practical way?
</a:t>
            </a:r>
            <a:endParaRPr sz="4000" b="1" dirty="0">
              <a:latin typeface="Roboto Cn" pitchFamily="2" charset="0"/>
              <a:ea typeface="Roboto Cn" pitchFamily="2" charset="0"/>
            </a:endParaRPr>
          </a:p>
        </p:txBody>
      </p:sp>
      <p:pic>
        <p:nvPicPr>
          <p:cNvPr id="188" name="Estudiante-polemos.jpg"/>
          <p:cNvPicPr>
            <a:picLocks noGrp="1" noChangeAspect="1"/>
          </p:cNvPicPr>
          <p:nvPr>
            <p:ph type="pic" idx="14"/>
          </p:nvPr>
        </p:nvPicPr>
        <p:blipFill>
          <a:blip r:embed="rId2"/>
          <a:srcRect l="47686" r="7563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00903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52;p46">
            <a:extLst>
              <a:ext uri="{FF2B5EF4-FFF2-40B4-BE49-F238E27FC236}">
                <a16:creationId xmlns:a16="http://schemas.microsoft.com/office/drawing/2014/main" id="{592726B6-5E4C-4806-A9C9-21682B8AC2AD}"/>
              </a:ext>
            </a:extLst>
          </p:cNvPr>
          <p:cNvSpPr/>
          <p:nvPr/>
        </p:nvSpPr>
        <p:spPr>
          <a:xfrm>
            <a:off x="5107606" y="0"/>
            <a:ext cx="7084393" cy="6858000"/>
          </a:xfrm>
          <a:prstGeom prst="rect">
            <a:avLst/>
          </a:prstGeom>
          <a:solidFill>
            <a:srgbClr val="285F6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5F70"/>
              </a:buClr>
              <a:buSzPts val="1800"/>
              <a:buFont typeface="Rubik"/>
              <a:buNone/>
            </a:pPr>
            <a:endParaRPr sz="1800" b="0" i="0" u="none" strike="noStrike" cap="none" dirty="0">
              <a:solidFill>
                <a:srgbClr val="285F7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93" name="Shape 193"/>
          <p:cNvSpPr>
            <a:spLocks noGrp="1"/>
          </p:cNvSpPr>
          <p:nvPr>
            <p:ph type="body" idx="13"/>
          </p:nvPr>
        </p:nvSpPr>
        <p:spPr>
          <a:xfrm>
            <a:off x="6096000" y="1668575"/>
            <a:ext cx="5143500" cy="4721252"/>
          </a:xfrm>
          <a:prstGeom prst="rect">
            <a:avLst/>
          </a:prstGeom>
        </p:spPr>
        <p:txBody>
          <a:bodyPr/>
          <a:lstStyle/>
          <a:p>
            <a:pPr>
              <a:defRPr sz="12000"/>
            </a:pPr>
            <a:r>
              <a:rPr lang="en-US" sz="4000" b="1" dirty="0">
                <a:latin typeface="Roboto Cn" pitchFamily="2" charset="0"/>
                <a:ea typeface="Roboto Cn" pitchFamily="2" charset="0"/>
              </a:rPr>
              <a:t>And share our experiments with schools and farmers around the world to make them more resilient?</a:t>
            </a:r>
            <a:r>
              <a:rPr lang="en-US" sz="4800" b="1" dirty="0">
                <a:latin typeface="Roboto Cn" pitchFamily="2" charset="0"/>
                <a:ea typeface="Roboto Cn" pitchFamily="2" charset="0"/>
              </a:rPr>
              <a:t>
</a:t>
            </a:r>
            <a:endParaRPr sz="4800" b="1" dirty="0">
              <a:latin typeface="Roboto Cn" pitchFamily="2" charset="0"/>
              <a:ea typeface="Roboto Cn" pitchFamily="2" charset="0"/>
            </a:endParaRP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2C60C80-0056-6F45-B399-5717FD1BA5A9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 rotWithShape="1">
          <a:blip r:embed="rId2"/>
          <a:srcRect l="4590" r="47942"/>
          <a:stretch/>
        </p:blipFill>
        <p:spPr>
          <a:xfrm>
            <a:off x="0" y="0"/>
            <a:ext cx="5143500" cy="6858000"/>
          </a:xfrm>
        </p:spPr>
      </p:pic>
    </p:spTree>
    <p:extLst>
      <p:ext uri="{BB962C8B-B14F-4D97-AF65-F5344CB8AC3E}">
        <p14:creationId xmlns:p14="http://schemas.microsoft.com/office/powerpoint/2010/main" val="3951842293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4"/>
          <p:cNvSpPr/>
          <p:nvPr/>
        </p:nvSpPr>
        <p:spPr>
          <a:xfrm>
            <a:off x="7391400" y="0"/>
            <a:ext cx="4800600" cy="6858001"/>
          </a:xfrm>
          <a:prstGeom prst="rect">
            <a:avLst/>
          </a:prstGeom>
          <a:solidFill>
            <a:srgbClr val="603057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"/>
              <a:buNone/>
            </a:pPr>
            <a:endParaRPr sz="1800" b="0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40" name="Google Shape;340;p54"/>
          <p:cNvPicPr preferRelativeResize="0"/>
          <p:nvPr/>
        </p:nvPicPr>
        <p:blipFill rotWithShape="1">
          <a:blip r:embed="rId3"/>
          <a:srcRect t="290" b="688"/>
          <a:stretch/>
        </p:blipFill>
        <p:spPr>
          <a:xfrm>
            <a:off x="6219923" y="1608993"/>
            <a:ext cx="4510549" cy="4466493"/>
          </a:xfrm>
          <a:prstGeom prst="roundRect">
            <a:avLst/>
          </a:prstGeom>
          <a:noFill/>
          <a:ln>
            <a:noFill/>
          </a:ln>
        </p:spPr>
      </p:pic>
      <p:pic>
        <p:nvPicPr>
          <p:cNvPr id="341" name="Google Shape;341;p54" descr="Image"/>
          <p:cNvPicPr preferRelativeResize="0"/>
          <p:nvPr/>
        </p:nvPicPr>
        <p:blipFill rotWithShape="1">
          <a:blip r:embed="rId4">
            <a:alphaModFix/>
          </a:blip>
          <a:srcRect b="38396"/>
          <a:stretch/>
        </p:blipFill>
        <p:spPr>
          <a:xfrm>
            <a:off x="10404077" y="4244703"/>
            <a:ext cx="1915898" cy="1544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4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62188" y="5789584"/>
            <a:ext cx="966704" cy="81384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4"/>
          <p:cNvSpPr txBox="1"/>
          <p:nvPr/>
        </p:nvSpPr>
        <p:spPr>
          <a:xfrm>
            <a:off x="872638" y="3275227"/>
            <a:ext cx="42756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Font typeface="Rubik"/>
              <a:buNone/>
            </a:pPr>
            <a:r>
              <a:rPr lang="en-US" sz="2000" dirty="0">
                <a:solidFill>
                  <a:srgbClr val="404040"/>
                </a:solidFill>
                <a:latin typeface="Rubik"/>
                <a:cs typeface="Rubik"/>
                <a:sym typeface="Rubik"/>
              </a:rPr>
              <a:t>A Low-Cost, Open Source, climate simulator to grow food under different wheatear conditions for experimentation and education.</a:t>
            </a:r>
            <a:endParaRPr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B6B622-8A8B-734D-9970-594F23FFA35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749" t="33436" r="14254" b="25009"/>
          <a:stretch/>
        </p:blipFill>
        <p:spPr>
          <a:xfrm>
            <a:off x="677007" y="282254"/>
            <a:ext cx="5899639" cy="247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87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A76E1F-575E-4279-9D1B-B8CD46163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357" y="0"/>
            <a:ext cx="1002564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81F20F-DDFD-46A3-A1CD-40CE8B26DFF5}"/>
              </a:ext>
            </a:extLst>
          </p:cNvPr>
          <p:cNvSpPr txBox="1"/>
          <p:nvPr/>
        </p:nvSpPr>
        <p:spPr>
          <a:xfrm>
            <a:off x="356089" y="2901440"/>
            <a:ext cx="122652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404040"/>
                </a:solidFill>
                <a:latin typeface="Rubik"/>
                <a:cs typeface="Rubik"/>
                <a:sym typeface="Rubik"/>
              </a:rPr>
              <a:t>POWAR</a:t>
            </a:r>
          </a:p>
          <a:p>
            <a:r>
              <a:rPr lang="en-US" sz="1400" dirty="0">
                <a:solidFill>
                  <a:srgbClr val="404040"/>
                </a:solidFill>
                <a:latin typeface="Rubik"/>
                <a:cs typeface="Rubik"/>
                <a:sym typeface="Rubik"/>
              </a:rPr>
              <a:t>Version 1</a:t>
            </a:r>
          </a:p>
          <a:p>
            <a:r>
              <a:rPr lang="en-US" dirty="0">
                <a:solidFill>
                  <a:srgbClr val="404040"/>
                </a:solidFill>
                <a:latin typeface="Rubik"/>
                <a:cs typeface="Rubik"/>
                <a:sym typeface="Rubik"/>
              </a:rPr>
              <a:t>(2019)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84771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3C3BCFE-D38E-5D4A-9389-A43781ECEC51}"/>
              </a:ext>
            </a:extLst>
          </p:cNvPr>
          <p:cNvGrpSpPr/>
          <p:nvPr/>
        </p:nvGrpSpPr>
        <p:grpSpPr>
          <a:xfrm>
            <a:off x="6089902" y="0"/>
            <a:ext cx="6108195" cy="6858000"/>
            <a:chOff x="6089902" y="0"/>
            <a:chExt cx="6108195" cy="6858000"/>
          </a:xfrm>
        </p:grpSpPr>
        <p:pic>
          <p:nvPicPr>
            <p:cNvPr id="7" name="Picture Placeholder 7">
              <a:extLst>
                <a:ext uri="{FF2B5EF4-FFF2-40B4-BE49-F238E27FC236}">
                  <a16:creationId xmlns:a16="http://schemas.microsoft.com/office/drawing/2014/main" id="{5734EFEA-6445-624F-872B-4BF656128D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999" t="-1" r="14645" b="-76950"/>
            <a:stretch/>
          </p:blipFill>
          <p:spPr>
            <a:xfrm>
              <a:off x="6096000" y="0"/>
              <a:ext cx="6102097" cy="6858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B94A609-6DAC-B241-8416-337C0D7F0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9902" y="3196466"/>
              <a:ext cx="6102098" cy="3642483"/>
            </a:xfrm>
            <a:prstGeom prst="rect">
              <a:avLst/>
            </a:prstGeom>
          </p:spPr>
        </p:pic>
      </p:grpSp>
      <p:sp>
        <p:nvSpPr>
          <p:cNvPr id="358" name="Google Shape;358;p56"/>
          <p:cNvSpPr/>
          <p:nvPr/>
        </p:nvSpPr>
        <p:spPr>
          <a:xfrm>
            <a:off x="802683" y="1230086"/>
            <a:ext cx="5460558" cy="4397828"/>
          </a:xfrm>
          <a:prstGeom prst="roundRect">
            <a:avLst>
              <a:gd name="adj" fmla="val 5796"/>
            </a:avLst>
          </a:prstGeom>
          <a:solidFill>
            <a:srgbClr val="285F6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057"/>
              </a:buClr>
              <a:buSzPts val="1800"/>
              <a:buFont typeface="Rubik"/>
              <a:buNone/>
            </a:pPr>
            <a:endParaRPr sz="1800" b="0" i="0" u="none" strike="noStrike" cap="none">
              <a:solidFill>
                <a:srgbClr val="603057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59" name="Google Shape;359;p56"/>
          <p:cNvSpPr txBox="1"/>
          <p:nvPr/>
        </p:nvSpPr>
        <p:spPr>
          <a:xfrm>
            <a:off x="1252976" y="2958261"/>
            <a:ext cx="4030993" cy="1421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lvl="0">
              <a:lnSpc>
                <a:spcPct val="90000"/>
              </a:lnSpc>
              <a:buClr>
                <a:srgbClr val="F2F3E6"/>
              </a:buClr>
              <a:buSzPts val="2000"/>
            </a:pPr>
            <a:r>
              <a:rPr lang="en-US" sz="2400" dirty="0">
                <a:solidFill>
                  <a:srgbClr val="F2F3E6"/>
                </a:solidFill>
                <a:latin typeface="Rubik"/>
                <a:ea typeface="Rubik"/>
                <a:cs typeface="Rubik"/>
                <a:sym typeface="Rubik"/>
              </a:rPr>
              <a:t>It connects to the internet and reviews the weather information for a city selected by the user.</a:t>
            </a:r>
            <a:endParaRPr lang="en-US" sz="1600" dirty="0"/>
          </a:p>
        </p:txBody>
      </p:sp>
      <p:pic>
        <p:nvPicPr>
          <p:cNvPr id="10" name="Google Shape;401;p60" descr="Image">
            <a:extLst>
              <a:ext uri="{FF2B5EF4-FFF2-40B4-BE49-F238E27FC236}">
                <a16:creationId xmlns:a16="http://schemas.microsoft.com/office/drawing/2014/main" id="{9B786B7C-672D-D04E-8C02-2E15CF6EB33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97555" y="4927628"/>
            <a:ext cx="1427391" cy="169063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361;p56">
            <a:extLst>
              <a:ext uri="{FF2B5EF4-FFF2-40B4-BE49-F238E27FC236}">
                <a16:creationId xmlns:a16="http://schemas.microsoft.com/office/drawing/2014/main" id="{55D634FC-AABC-1741-91C6-73037474BC0E}"/>
              </a:ext>
            </a:extLst>
          </p:cNvPr>
          <p:cNvSpPr txBox="1"/>
          <p:nvPr/>
        </p:nvSpPr>
        <p:spPr>
          <a:xfrm>
            <a:off x="1252976" y="1989295"/>
            <a:ext cx="447056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3E6"/>
              </a:buClr>
              <a:buSzPts val="4000"/>
              <a:buFont typeface="Rubik"/>
              <a:buNone/>
            </a:pPr>
            <a:r>
              <a:rPr lang="en-US" sz="4000" b="1" dirty="0">
                <a:solidFill>
                  <a:srgbClr val="F2F3E6"/>
                </a:solidFill>
                <a:latin typeface="Rubik"/>
                <a:cs typeface="Rubik"/>
                <a:sym typeface="Rubik"/>
              </a:rPr>
              <a:t>How it works?</a:t>
            </a:r>
            <a:endParaRPr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556AB9D-6E62-084E-BFAC-3F5B41DE2C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82756" y="6128848"/>
            <a:ext cx="504991" cy="65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17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549EF4-5288-4927-9D0E-DD1D08ACEF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65" t="7701" r="9206" b="9973"/>
          <a:stretch/>
        </p:blipFill>
        <p:spPr>
          <a:xfrm>
            <a:off x="0" y="131884"/>
            <a:ext cx="12089424" cy="659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83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">
            <a:extLst>
              <a:ext uri="{FF2B5EF4-FFF2-40B4-BE49-F238E27FC236}">
                <a16:creationId xmlns:a16="http://schemas.microsoft.com/office/drawing/2014/main" id="{89AF505D-6B54-F543-B5B4-1AF4A1B513D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l="-2623" t="-112" r="10123" b="112"/>
          <a:stretch/>
        </p:blipFill>
        <p:spPr>
          <a:xfrm>
            <a:off x="6009873" y="-7654"/>
            <a:ext cx="6343650" cy="6858000"/>
          </a:xfrm>
          <a:prstGeom prst="rect">
            <a:avLst/>
          </a:prstGeom>
        </p:spPr>
      </p:pic>
      <p:sp>
        <p:nvSpPr>
          <p:cNvPr id="358" name="Google Shape;358;p56"/>
          <p:cNvSpPr/>
          <p:nvPr/>
        </p:nvSpPr>
        <p:spPr>
          <a:xfrm>
            <a:off x="802683" y="1222432"/>
            <a:ext cx="5460558" cy="4397828"/>
          </a:xfrm>
          <a:prstGeom prst="roundRect">
            <a:avLst>
              <a:gd name="adj" fmla="val 5796"/>
            </a:avLst>
          </a:prstGeom>
          <a:solidFill>
            <a:srgbClr val="147F44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057"/>
              </a:buClr>
              <a:buSzPts val="1800"/>
              <a:buFont typeface="Rubik"/>
              <a:buNone/>
            </a:pPr>
            <a:endParaRPr sz="1800" b="0" i="0" u="none" strike="noStrike" cap="none">
              <a:solidFill>
                <a:srgbClr val="603057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59" name="Google Shape;359;p56"/>
          <p:cNvSpPr txBox="1"/>
          <p:nvPr/>
        </p:nvSpPr>
        <p:spPr>
          <a:xfrm>
            <a:off x="1252976" y="3233473"/>
            <a:ext cx="4030993" cy="1089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lvl="0">
              <a:lnSpc>
                <a:spcPct val="90000"/>
              </a:lnSpc>
              <a:buClr>
                <a:srgbClr val="F2F3E6"/>
              </a:buClr>
              <a:buSzPts val="2000"/>
            </a:pPr>
            <a:r>
              <a:rPr lang="en-US" sz="2400" dirty="0">
                <a:solidFill>
                  <a:srgbClr val="F2F3E6"/>
                </a:solidFill>
                <a:latin typeface="Rubik"/>
                <a:ea typeface="Rubik"/>
                <a:cs typeface="Rubik"/>
                <a:sym typeface="Rubik"/>
              </a:rPr>
              <a:t>Then it compares it with the information from the sensors inside the box.</a:t>
            </a:r>
            <a:endParaRPr sz="1600" dirty="0"/>
          </a:p>
        </p:txBody>
      </p:sp>
      <p:pic>
        <p:nvPicPr>
          <p:cNvPr id="15" name="Google Shape;407;p60" descr="Image">
            <a:extLst>
              <a:ext uri="{FF2B5EF4-FFF2-40B4-BE49-F238E27FC236}">
                <a16:creationId xmlns:a16="http://schemas.microsoft.com/office/drawing/2014/main" id="{EB2125A4-040F-5540-B0DA-D985FA5953C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8146690">
            <a:off x="4170339" y="4741729"/>
            <a:ext cx="1262518" cy="175706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61;p56">
            <a:extLst>
              <a:ext uri="{FF2B5EF4-FFF2-40B4-BE49-F238E27FC236}">
                <a16:creationId xmlns:a16="http://schemas.microsoft.com/office/drawing/2014/main" id="{FAF9FBE6-7AA6-C440-A609-8FCE65EF8BCD}"/>
              </a:ext>
            </a:extLst>
          </p:cNvPr>
          <p:cNvSpPr txBox="1"/>
          <p:nvPr/>
        </p:nvSpPr>
        <p:spPr>
          <a:xfrm>
            <a:off x="1252976" y="1989295"/>
            <a:ext cx="447056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3E6"/>
              </a:buClr>
              <a:buSzPts val="4000"/>
              <a:buFont typeface="Rubik"/>
              <a:buNone/>
            </a:pPr>
            <a:r>
              <a:rPr lang="en-US" sz="4000" b="1" dirty="0">
                <a:solidFill>
                  <a:srgbClr val="F2F3E6"/>
                </a:solidFill>
                <a:latin typeface="Rubik"/>
                <a:cs typeface="Rubik"/>
                <a:sym typeface="Rubik"/>
              </a:rPr>
              <a:t>How it works?</a:t>
            </a:r>
            <a:endParaRPr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60BB930-0CB4-5445-9C11-98577541D0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82756" y="6128848"/>
            <a:ext cx="504991" cy="65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254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284770-72D0-48F3-B0B7-A664CDEDCF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27" t="3156" r="31024" b="2013"/>
          <a:stretch/>
        </p:blipFill>
        <p:spPr>
          <a:xfrm>
            <a:off x="5530362" y="633046"/>
            <a:ext cx="5029200" cy="5644662"/>
          </a:xfrm>
          <a:prstGeom prst="rect">
            <a:avLst/>
          </a:prstGeom>
        </p:spPr>
      </p:pic>
      <p:sp>
        <p:nvSpPr>
          <p:cNvPr id="5" name="Google Shape;358;p56">
            <a:extLst>
              <a:ext uri="{FF2B5EF4-FFF2-40B4-BE49-F238E27FC236}">
                <a16:creationId xmlns:a16="http://schemas.microsoft.com/office/drawing/2014/main" id="{67A00B77-7997-4557-AD11-C0116A0335CA}"/>
              </a:ext>
            </a:extLst>
          </p:cNvPr>
          <p:cNvSpPr/>
          <p:nvPr/>
        </p:nvSpPr>
        <p:spPr>
          <a:xfrm>
            <a:off x="802683" y="1222432"/>
            <a:ext cx="5460558" cy="4397828"/>
          </a:xfrm>
          <a:prstGeom prst="roundRect">
            <a:avLst>
              <a:gd name="adj" fmla="val 5796"/>
            </a:avLst>
          </a:prstGeom>
          <a:solidFill>
            <a:srgbClr val="285F6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057"/>
              </a:buClr>
              <a:buSzPts val="1800"/>
              <a:buFont typeface="Rubik"/>
              <a:buNone/>
            </a:pPr>
            <a:endParaRPr sz="1800" b="0" i="0" u="none" strike="noStrike" cap="none">
              <a:solidFill>
                <a:srgbClr val="603057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" name="Google Shape;359;p56">
            <a:extLst>
              <a:ext uri="{FF2B5EF4-FFF2-40B4-BE49-F238E27FC236}">
                <a16:creationId xmlns:a16="http://schemas.microsoft.com/office/drawing/2014/main" id="{B55AFFAB-3495-4933-9023-700686CC314F}"/>
              </a:ext>
            </a:extLst>
          </p:cNvPr>
          <p:cNvSpPr txBox="1"/>
          <p:nvPr/>
        </p:nvSpPr>
        <p:spPr>
          <a:xfrm>
            <a:off x="1252976" y="2954121"/>
            <a:ext cx="4030993" cy="2086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lvl="0">
              <a:lnSpc>
                <a:spcPct val="90000"/>
              </a:lnSpc>
              <a:buClr>
                <a:srgbClr val="F2F3E6"/>
              </a:buClr>
              <a:buSzPts val="2000"/>
            </a:pPr>
            <a:r>
              <a:rPr lang="en-US" sz="2400" dirty="0">
                <a:solidFill>
                  <a:srgbClr val="F2F3E6"/>
                </a:solidFill>
                <a:latin typeface="Rubik"/>
                <a:ea typeface="Rubik"/>
                <a:cs typeface="Rubik"/>
                <a:sym typeface="Rubik"/>
              </a:rPr>
              <a:t>The sensors are connected to an IoT board we designed, that its being produced by </a:t>
            </a:r>
            <a:r>
              <a:rPr lang="en-US" sz="2400" dirty="0" err="1">
                <a:solidFill>
                  <a:srgbClr val="F2F3E6"/>
                </a:solidFill>
                <a:latin typeface="Rubik"/>
                <a:ea typeface="Rubik"/>
                <a:cs typeface="Rubik"/>
                <a:sym typeface="Rubik"/>
              </a:rPr>
              <a:t>Seeed</a:t>
            </a:r>
            <a:r>
              <a:rPr lang="en-US" sz="2400" dirty="0">
                <a:solidFill>
                  <a:srgbClr val="F2F3E6"/>
                </a:solidFill>
                <a:latin typeface="Rubik"/>
                <a:ea typeface="Rubik"/>
                <a:cs typeface="Rubik"/>
                <a:sym typeface="Rubik"/>
              </a:rPr>
              <a:t> Studio at this moment.</a:t>
            </a:r>
            <a:endParaRPr lang="en-US" sz="1600" dirty="0"/>
          </a:p>
        </p:txBody>
      </p:sp>
      <p:sp>
        <p:nvSpPr>
          <p:cNvPr id="7" name="Google Shape;361;p56">
            <a:extLst>
              <a:ext uri="{FF2B5EF4-FFF2-40B4-BE49-F238E27FC236}">
                <a16:creationId xmlns:a16="http://schemas.microsoft.com/office/drawing/2014/main" id="{E1B45F0D-16AE-428A-8A02-E38F24B878B9}"/>
              </a:ext>
            </a:extLst>
          </p:cNvPr>
          <p:cNvSpPr txBox="1"/>
          <p:nvPr/>
        </p:nvSpPr>
        <p:spPr>
          <a:xfrm>
            <a:off x="1252976" y="1989295"/>
            <a:ext cx="447056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3E6"/>
              </a:buClr>
              <a:buSzPts val="4000"/>
              <a:buFont typeface="Rubik"/>
              <a:buNone/>
            </a:pPr>
            <a:r>
              <a:rPr lang="en-US" sz="4000" b="1" dirty="0">
                <a:solidFill>
                  <a:srgbClr val="F2F3E6"/>
                </a:solidFill>
                <a:latin typeface="Rubik"/>
                <a:cs typeface="Rubik"/>
                <a:sym typeface="Rubik"/>
              </a:rPr>
              <a:t>How it works?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5491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6">
            <a:extLst>
              <a:ext uri="{FF2B5EF4-FFF2-40B4-BE49-F238E27FC236}">
                <a16:creationId xmlns:a16="http://schemas.microsoft.com/office/drawing/2014/main" id="{1CF66425-EC0A-F948-BC48-B45F5D5E81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339" r="13339"/>
          <a:stretch>
            <a:fillRect/>
          </a:stretch>
        </p:blipFill>
        <p:spPr>
          <a:xfrm>
            <a:off x="6089903" y="0"/>
            <a:ext cx="6102097" cy="6858000"/>
          </a:xfrm>
          <a:prstGeom prst="rect">
            <a:avLst/>
          </a:prstGeom>
        </p:spPr>
      </p:pic>
      <p:sp>
        <p:nvSpPr>
          <p:cNvPr id="358" name="Google Shape;358;p56"/>
          <p:cNvSpPr/>
          <p:nvPr/>
        </p:nvSpPr>
        <p:spPr>
          <a:xfrm>
            <a:off x="802683" y="1222432"/>
            <a:ext cx="5460558" cy="4397828"/>
          </a:xfrm>
          <a:prstGeom prst="roundRect">
            <a:avLst>
              <a:gd name="adj" fmla="val 5796"/>
            </a:avLst>
          </a:prstGeom>
          <a:solidFill>
            <a:srgbClr val="603057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057"/>
              </a:buClr>
              <a:buSzPts val="1800"/>
              <a:buFont typeface="Rubik"/>
              <a:buNone/>
            </a:pPr>
            <a:endParaRPr sz="1800" b="0" i="0" u="none" strike="noStrike" cap="none">
              <a:solidFill>
                <a:srgbClr val="603057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59" name="Google Shape;359;p56"/>
          <p:cNvSpPr txBox="1"/>
          <p:nvPr/>
        </p:nvSpPr>
        <p:spPr>
          <a:xfrm>
            <a:off x="1252976" y="3068421"/>
            <a:ext cx="4030993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lvl="0">
              <a:lnSpc>
                <a:spcPct val="90000"/>
              </a:lnSpc>
              <a:buClr>
                <a:srgbClr val="F2F3E6"/>
              </a:buClr>
              <a:buSzPts val="2000"/>
            </a:pPr>
            <a:r>
              <a:rPr lang="en-US" sz="2400" dirty="0">
                <a:solidFill>
                  <a:srgbClr val="F2F3E6"/>
                </a:solidFill>
                <a:latin typeface="Rubik"/>
                <a:ea typeface="Rubik"/>
                <a:cs typeface="Rubik"/>
                <a:sym typeface="Rubik"/>
              </a:rPr>
              <a:t>It regulates the conditions inside to simulate some characteristics of that climate.</a:t>
            </a:r>
            <a:endParaRPr lang="en-US" sz="1600" dirty="0"/>
          </a:p>
        </p:txBody>
      </p:sp>
      <p:pic>
        <p:nvPicPr>
          <p:cNvPr id="360" name="Google Shape;360;p56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331966">
            <a:off x="5772871" y="3121960"/>
            <a:ext cx="980741" cy="37019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61;p56">
            <a:extLst>
              <a:ext uri="{FF2B5EF4-FFF2-40B4-BE49-F238E27FC236}">
                <a16:creationId xmlns:a16="http://schemas.microsoft.com/office/drawing/2014/main" id="{67714422-A4A1-A340-ADA5-553E5C8BEF43}"/>
              </a:ext>
            </a:extLst>
          </p:cNvPr>
          <p:cNvSpPr txBox="1"/>
          <p:nvPr/>
        </p:nvSpPr>
        <p:spPr>
          <a:xfrm>
            <a:off x="1252976" y="1989295"/>
            <a:ext cx="447056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3E6"/>
              </a:buClr>
              <a:buSzPts val="4000"/>
              <a:buFont typeface="Rubik"/>
              <a:buNone/>
            </a:pPr>
            <a:r>
              <a:rPr lang="en-US" sz="4000" b="1" dirty="0">
                <a:solidFill>
                  <a:srgbClr val="F2F3E6"/>
                </a:solidFill>
                <a:latin typeface="Rubik"/>
                <a:cs typeface="Rubik"/>
                <a:sym typeface="Rubik"/>
              </a:rPr>
              <a:t>How it works?</a:t>
            </a:r>
            <a:endParaRPr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9B3BAE7-8A05-A143-A772-C881676855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82756" y="6128848"/>
            <a:ext cx="504991" cy="65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92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7">
            <a:extLst>
              <a:ext uri="{FF2B5EF4-FFF2-40B4-BE49-F238E27FC236}">
                <a16:creationId xmlns:a16="http://schemas.microsoft.com/office/drawing/2014/main" id="{1D85385C-B2AD-4E86-B2C7-4CFE5716FA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729" b="4729"/>
          <a:stretch/>
        </p:blipFill>
        <p:spPr>
          <a:xfrm>
            <a:off x="6089807" y="77012"/>
            <a:ext cx="6102097" cy="6858000"/>
          </a:xfrm>
          <a:prstGeom prst="rect">
            <a:avLst/>
          </a:prstGeom>
        </p:spPr>
      </p:pic>
      <p:sp>
        <p:nvSpPr>
          <p:cNvPr id="358" name="Google Shape;358;p56"/>
          <p:cNvSpPr/>
          <p:nvPr/>
        </p:nvSpPr>
        <p:spPr>
          <a:xfrm>
            <a:off x="802683" y="1222432"/>
            <a:ext cx="5460558" cy="4397828"/>
          </a:xfrm>
          <a:prstGeom prst="roundRect">
            <a:avLst>
              <a:gd name="adj" fmla="val 5796"/>
            </a:avLst>
          </a:prstGeom>
          <a:solidFill>
            <a:srgbClr val="285F6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057"/>
              </a:buClr>
              <a:buSzPts val="1800"/>
              <a:buFont typeface="Rubik"/>
              <a:buNone/>
            </a:pPr>
            <a:endParaRPr sz="1800" b="0" i="0" u="none" strike="noStrike" cap="none">
              <a:solidFill>
                <a:srgbClr val="603057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59" name="Google Shape;359;p56"/>
          <p:cNvSpPr txBox="1"/>
          <p:nvPr/>
        </p:nvSpPr>
        <p:spPr>
          <a:xfrm>
            <a:off x="1252976" y="3068421"/>
            <a:ext cx="4030993" cy="1421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lvl="0">
              <a:lnSpc>
                <a:spcPct val="90000"/>
              </a:lnSpc>
              <a:buClr>
                <a:srgbClr val="F2F3E6"/>
              </a:buClr>
              <a:buSzPts val="2000"/>
            </a:pPr>
            <a:r>
              <a:rPr lang="en-US" sz="2400" dirty="0">
                <a:solidFill>
                  <a:srgbClr val="F2F3E6"/>
                </a:solidFill>
                <a:latin typeface="Rubik"/>
                <a:ea typeface="Rubik"/>
                <a:cs typeface="Rubik"/>
                <a:sym typeface="Rubik"/>
              </a:rPr>
              <a:t>It can take the temperature +20ºC</a:t>
            </a:r>
          </a:p>
          <a:p>
            <a:pPr lvl="0">
              <a:lnSpc>
                <a:spcPct val="90000"/>
              </a:lnSpc>
              <a:buClr>
                <a:srgbClr val="F2F3E6"/>
              </a:buClr>
              <a:buSzPts val="2000"/>
            </a:pPr>
            <a:r>
              <a:rPr lang="en-US" sz="2400" dirty="0">
                <a:solidFill>
                  <a:srgbClr val="F2F3E6"/>
                </a:solidFill>
                <a:latin typeface="Rubik"/>
                <a:ea typeface="Rubik"/>
                <a:cs typeface="Rubik"/>
                <a:sym typeface="Rubik"/>
              </a:rPr>
              <a:t>and -5ºC of the physical location weather.</a:t>
            </a:r>
            <a:endParaRPr lang="en-US" sz="1600" dirty="0"/>
          </a:p>
        </p:txBody>
      </p:sp>
      <p:sp>
        <p:nvSpPr>
          <p:cNvPr id="8" name="Google Shape;361;p56">
            <a:extLst>
              <a:ext uri="{FF2B5EF4-FFF2-40B4-BE49-F238E27FC236}">
                <a16:creationId xmlns:a16="http://schemas.microsoft.com/office/drawing/2014/main" id="{67714422-A4A1-A340-ADA5-553E5C8BEF43}"/>
              </a:ext>
            </a:extLst>
          </p:cNvPr>
          <p:cNvSpPr txBox="1"/>
          <p:nvPr/>
        </p:nvSpPr>
        <p:spPr>
          <a:xfrm>
            <a:off x="1252976" y="1989295"/>
            <a:ext cx="447056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3E6"/>
              </a:buClr>
              <a:buSzPts val="4000"/>
              <a:buFont typeface="Rubik"/>
              <a:buNone/>
            </a:pPr>
            <a:r>
              <a:rPr lang="en-US" sz="4000" b="1" dirty="0">
                <a:solidFill>
                  <a:srgbClr val="F2F3E6"/>
                </a:solidFill>
                <a:latin typeface="Rubik"/>
                <a:cs typeface="Rubik"/>
                <a:sym typeface="Rubik"/>
              </a:rPr>
              <a:t>How it works?</a:t>
            </a:r>
            <a:endParaRPr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9B3BAE7-8A05-A143-A772-C881676855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82756" y="6128848"/>
            <a:ext cx="504991" cy="652140"/>
          </a:xfrm>
          <a:prstGeom prst="rect">
            <a:avLst/>
          </a:prstGeom>
        </p:spPr>
      </p:pic>
      <p:pic>
        <p:nvPicPr>
          <p:cNvPr id="12" name="Google Shape;401;p60" descr="Image">
            <a:extLst>
              <a:ext uri="{FF2B5EF4-FFF2-40B4-BE49-F238E27FC236}">
                <a16:creationId xmlns:a16="http://schemas.microsoft.com/office/drawing/2014/main" id="{1ADD0294-14CB-4057-A5F0-BC30CE13EB4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31444" y="4960581"/>
            <a:ext cx="1427391" cy="16906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6082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6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3784" y="1158342"/>
            <a:ext cx="6797452" cy="3635157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65"/>
          <p:cNvSpPr/>
          <p:nvPr/>
        </p:nvSpPr>
        <p:spPr>
          <a:xfrm>
            <a:off x="-54099" y="3820056"/>
            <a:ext cx="12316462" cy="3119879"/>
          </a:xfrm>
          <a:prstGeom prst="rect">
            <a:avLst/>
          </a:prstGeom>
          <a:solidFill>
            <a:srgbClr val="285F7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ubik"/>
              <a:buNone/>
            </a:pPr>
            <a:endParaRPr sz="18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40" name="Google Shape;740;p65"/>
          <p:cNvSpPr txBox="1"/>
          <p:nvPr/>
        </p:nvSpPr>
        <p:spPr>
          <a:xfrm>
            <a:off x="706202" y="2396800"/>
            <a:ext cx="1175361" cy="115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B25"/>
              </a:buClr>
              <a:buSzPts val="7100"/>
              <a:buFont typeface="Rubik"/>
              <a:buNone/>
            </a:pPr>
            <a:r>
              <a:rPr lang="en-US" sz="7100" b="1" i="0" u="none" strike="noStrike" cap="none">
                <a:solidFill>
                  <a:srgbClr val="191B25"/>
                </a:solidFill>
                <a:latin typeface="Rubik"/>
                <a:ea typeface="Rubik"/>
                <a:cs typeface="Rubik"/>
                <a:sym typeface="Rubik"/>
              </a:rPr>
              <a:t>01</a:t>
            </a:r>
            <a:endParaRPr/>
          </a:p>
        </p:txBody>
      </p:sp>
      <p:sp>
        <p:nvSpPr>
          <p:cNvPr id="741" name="Google Shape;741;p65"/>
          <p:cNvSpPr txBox="1"/>
          <p:nvPr/>
        </p:nvSpPr>
        <p:spPr>
          <a:xfrm>
            <a:off x="706202" y="4959124"/>
            <a:ext cx="9014268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1F2E5"/>
              </a:buClr>
              <a:buSzPts val="7000"/>
              <a:buFont typeface="Rubik"/>
              <a:buNone/>
            </a:pPr>
            <a:r>
              <a:rPr lang="en-US" sz="7000" b="1" i="0" u="none" strike="noStrike" cap="none" dirty="0">
                <a:solidFill>
                  <a:srgbClr val="F1F2E5"/>
                </a:solidFill>
                <a:latin typeface="Rubik"/>
                <a:ea typeface="Rubik"/>
                <a:cs typeface="Rubik"/>
                <a:sym typeface="Rubik"/>
              </a:rPr>
              <a:t>The world we live 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3142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19">
            <a:extLst>
              <a:ext uri="{FF2B5EF4-FFF2-40B4-BE49-F238E27FC236}">
                <a16:creationId xmlns:a16="http://schemas.microsoft.com/office/drawing/2014/main" id="{0C14BE1E-EB93-4942-8348-F1A3804084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969" b="7969"/>
          <a:stretch>
            <a:fillRect/>
          </a:stretch>
        </p:blipFill>
        <p:spPr>
          <a:xfrm>
            <a:off x="6095999" y="0"/>
            <a:ext cx="6102097" cy="6858000"/>
          </a:xfrm>
          <a:prstGeom prst="rect">
            <a:avLst/>
          </a:prstGeom>
        </p:spPr>
      </p:pic>
      <p:sp>
        <p:nvSpPr>
          <p:cNvPr id="358" name="Google Shape;358;p56"/>
          <p:cNvSpPr/>
          <p:nvPr/>
        </p:nvSpPr>
        <p:spPr>
          <a:xfrm>
            <a:off x="802683" y="1222432"/>
            <a:ext cx="5460558" cy="4397828"/>
          </a:xfrm>
          <a:prstGeom prst="roundRect">
            <a:avLst>
              <a:gd name="adj" fmla="val 5796"/>
            </a:avLst>
          </a:prstGeom>
          <a:solidFill>
            <a:srgbClr val="147F44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057"/>
              </a:buClr>
              <a:buSzPts val="1800"/>
              <a:buFont typeface="Rubik"/>
              <a:buNone/>
            </a:pPr>
            <a:endParaRPr sz="1800" b="0" i="0" u="none" strike="noStrike" cap="none">
              <a:solidFill>
                <a:srgbClr val="603057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59" name="Google Shape;359;p56"/>
          <p:cNvSpPr txBox="1"/>
          <p:nvPr/>
        </p:nvSpPr>
        <p:spPr>
          <a:xfrm>
            <a:off x="1252976" y="3068421"/>
            <a:ext cx="4030993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lvl="0">
              <a:lnSpc>
                <a:spcPct val="90000"/>
              </a:lnSpc>
              <a:buClr>
                <a:srgbClr val="F2F3E6"/>
              </a:buClr>
              <a:buSzPts val="2000"/>
            </a:pPr>
            <a:r>
              <a:rPr lang="en-US" sz="2400" dirty="0">
                <a:solidFill>
                  <a:srgbClr val="F2F3E6"/>
                </a:solidFill>
                <a:latin typeface="Rubik"/>
                <a:ea typeface="Rubik"/>
                <a:cs typeface="Rubik"/>
                <a:sym typeface="Rubik"/>
              </a:rPr>
              <a:t>It replicates the sunlight intensity considering the time of the day, season, latitude, and cloud effects.</a:t>
            </a:r>
            <a:endParaRPr lang="en-US" sz="1600" dirty="0"/>
          </a:p>
        </p:txBody>
      </p:sp>
      <p:sp>
        <p:nvSpPr>
          <p:cNvPr id="8" name="Google Shape;361;p56">
            <a:extLst>
              <a:ext uri="{FF2B5EF4-FFF2-40B4-BE49-F238E27FC236}">
                <a16:creationId xmlns:a16="http://schemas.microsoft.com/office/drawing/2014/main" id="{67714422-A4A1-A340-ADA5-553E5C8BEF43}"/>
              </a:ext>
            </a:extLst>
          </p:cNvPr>
          <p:cNvSpPr txBox="1"/>
          <p:nvPr/>
        </p:nvSpPr>
        <p:spPr>
          <a:xfrm>
            <a:off x="1252976" y="1989295"/>
            <a:ext cx="447056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3E6"/>
              </a:buClr>
              <a:buSzPts val="4000"/>
              <a:buFont typeface="Rubik"/>
              <a:buNone/>
            </a:pPr>
            <a:r>
              <a:rPr lang="en-US" sz="4000" b="1" dirty="0">
                <a:solidFill>
                  <a:srgbClr val="F2F3E6"/>
                </a:solidFill>
                <a:latin typeface="Rubik"/>
                <a:cs typeface="Rubik"/>
                <a:sym typeface="Rubik"/>
              </a:rPr>
              <a:t>How it works?</a:t>
            </a:r>
            <a:endParaRPr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9B3BAE7-8A05-A143-A772-C881676855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82756" y="6128848"/>
            <a:ext cx="504991" cy="652140"/>
          </a:xfrm>
          <a:prstGeom prst="rect">
            <a:avLst/>
          </a:prstGeom>
        </p:spPr>
      </p:pic>
      <p:pic>
        <p:nvPicPr>
          <p:cNvPr id="12" name="Google Shape;407;p60" descr="Image">
            <a:extLst>
              <a:ext uri="{FF2B5EF4-FFF2-40B4-BE49-F238E27FC236}">
                <a16:creationId xmlns:a16="http://schemas.microsoft.com/office/drawing/2014/main" id="{67E4F6FE-F678-41F2-A7AA-A91F56A8F80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8146690">
            <a:off x="4170339" y="4741729"/>
            <a:ext cx="1262518" cy="17570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9367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>
            <a:extLst>
              <a:ext uri="{FF2B5EF4-FFF2-40B4-BE49-F238E27FC236}">
                <a16:creationId xmlns:a16="http://schemas.microsoft.com/office/drawing/2014/main" id="{115AEC1E-F033-4D93-A0C7-DE2B8C9C22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74" r="24974"/>
          <a:stretch>
            <a:fillRect/>
          </a:stretch>
        </p:blipFill>
        <p:spPr>
          <a:xfrm>
            <a:off x="6095999" y="0"/>
            <a:ext cx="6102097" cy="6858000"/>
          </a:xfrm>
          <a:prstGeom prst="rect">
            <a:avLst/>
          </a:prstGeom>
        </p:spPr>
      </p:pic>
      <p:sp>
        <p:nvSpPr>
          <p:cNvPr id="358" name="Google Shape;358;p56"/>
          <p:cNvSpPr/>
          <p:nvPr/>
        </p:nvSpPr>
        <p:spPr>
          <a:xfrm>
            <a:off x="802683" y="1222432"/>
            <a:ext cx="5460558" cy="4397828"/>
          </a:xfrm>
          <a:prstGeom prst="roundRect">
            <a:avLst>
              <a:gd name="adj" fmla="val 5796"/>
            </a:avLst>
          </a:prstGeom>
          <a:solidFill>
            <a:srgbClr val="603057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057"/>
              </a:buClr>
              <a:buSzPts val="1800"/>
              <a:buFont typeface="Rubik"/>
              <a:buNone/>
            </a:pPr>
            <a:endParaRPr sz="1800" b="0" i="0" u="none" strike="noStrike" cap="none">
              <a:solidFill>
                <a:srgbClr val="603057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59" name="Google Shape;359;p56"/>
          <p:cNvSpPr txBox="1"/>
          <p:nvPr/>
        </p:nvSpPr>
        <p:spPr>
          <a:xfrm>
            <a:off x="1252976" y="3068421"/>
            <a:ext cx="4030993" cy="1421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lvl="0">
              <a:lnSpc>
                <a:spcPct val="90000"/>
              </a:lnSpc>
              <a:buClr>
                <a:srgbClr val="F2F3E6"/>
              </a:buClr>
              <a:buSzPts val="2000"/>
            </a:pPr>
            <a:r>
              <a:rPr lang="en-US" sz="2400" dirty="0">
                <a:solidFill>
                  <a:srgbClr val="F2F3E6"/>
                </a:solidFill>
                <a:latin typeface="Rubik"/>
                <a:ea typeface="Rubik"/>
                <a:cs typeface="Rubik"/>
                <a:sym typeface="Rubik"/>
              </a:rPr>
              <a:t>It can also simulate the rain if its happening in the location, by its intensity and frequency.</a:t>
            </a:r>
            <a:endParaRPr lang="en-US" sz="1600" dirty="0"/>
          </a:p>
        </p:txBody>
      </p:sp>
      <p:pic>
        <p:nvPicPr>
          <p:cNvPr id="360" name="Google Shape;360;p56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331966">
            <a:off x="5772871" y="3121960"/>
            <a:ext cx="980741" cy="37019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61;p56">
            <a:extLst>
              <a:ext uri="{FF2B5EF4-FFF2-40B4-BE49-F238E27FC236}">
                <a16:creationId xmlns:a16="http://schemas.microsoft.com/office/drawing/2014/main" id="{67714422-A4A1-A340-ADA5-553E5C8BEF43}"/>
              </a:ext>
            </a:extLst>
          </p:cNvPr>
          <p:cNvSpPr txBox="1"/>
          <p:nvPr/>
        </p:nvSpPr>
        <p:spPr>
          <a:xfrm>
            <a:off x="1252976" y="1989295"/>
            <a:ext cx="447056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3E6"/>
              </a:buClr>
              <a:buSzPts val="4000"/>
              <a:buFont typeface="Rubik"/>
              <a:buNone/>
            </a:pPr>
            <a:r>
              <a:rPr lang="en-US" sz="4000" b="1" dirty="0">
                <a:solidFill>
                  <a:srgbClr val="F2F3E6"/>
                </a:solidFill>
                <a:latin typeface="Rubik"/>
                <a:cs typeface="Rubik"/>
                <a:sym typeface="Rubik"/>
              </a:rPr>
              <a:t>How it works?</a:t>
            </a:r>
            <a:endParaRPr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9B3BAE7-8A05-A143-A772-C881676855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82756" y="6128848"/>
            <a:ext cx="504991" cy="65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498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9E5C94-5DAC-445F-9FA3-309BC69F6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" y="0"/>
            <a:ext cx="12186690" cy="6858000"/>
          </a:xfrm>
          <a:prstGeom prst="rect">
            <a:avLst/>
          </a:prstGeom>
        </p:spPr>
      </p:pic>
      <p:sp>
        <p:nvSpPr>
          <p:cNvPr id="5" name="Google Shape;358;p56">
            <a:extLst>
              <a:ext uri="{FF2B5EF4-FFF2-40B4-BE49-F238E27FC236}">
                <a16:creationId xmlns:a16="http://schemas.microsoft.com/office/drawing/2014/main" id="{488684E1-C537-430E-970F-9C07F4AA1C10}"/>
              </a:ext>
            </a:extLst>
          </p:cNvPr>
          <p:cNvSpPr/>
          <p:nvPr/>
        </p:nvSpPr>
        <p:spPr>
          <a:xfrm>
            <a:off x="802683" y="4026876"/>
            <a:ext cx="5460558" cy="1593383"/>
          </a:xfrm>
          <a:prstGeom prst="roundRect">
            <a:avLst>
              <a:gd name="adj" fmla="val 5796"/>
            </a:avLst>
          </a:prstGeom>
          <a:solidFill>
            <a:srgbClr val="147F44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057"/>
              </a:buClr>
              <a:buSzPts val="1800"/>
              <a:buFont typeface="Rubik"/>
              <a:buNone/>
            </a:pPr>
            <a:endParaRPr sz="1800" b="0" i="0" u="none" strike="noStrike" cap="none">
              <a:solidFill>
                <a:srgbClr val="603057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" name="Google Shape;359;p56">
            <a:extLst>
              <a:ext uri="{FF2B5EF4-FFF2-40B4-BE49-F238E27FC236}">
                <a16:creationId xmlns:a16="http://schemas.microsoft.com/office/drawing/2014/main" id="{9C5E54DB-256E-459D-B035-AA1EB613C108}"/>
              </a:ext>
            </a:extLst>
          </p:cNvPr>
          <p:cNvSpPr txBox="1"/>
          <p:nvPr/>
        </p:nvSpPr>
        <p:spPr>
          <a:xfrm>
            <a:off x="1033168" y="4559098"/>
            <a:ext cx="403099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lvl="0">
              <a:lnSpc>
                <a:spcPct val="90000"/>
              </a:lnSpc>
              <a:buClr>
                <a:srgbClr val="F2F3E6"/>
              </a:buClr>
              <a:buSzPts val="2000"/>
            </a:pPr>
            <a:r>
              <a:rPr lang="en-US" sz="2400" dirty="0">
                <a:solidFill>
                  <a:srgbClr val="F2F3E6"/>
                </a:solidFill>
                <a:latin typeface="Rubik"/>
                <a:ea typeface="Rubik"/>
                <a:cs typeface="Rubik"/>
                <a:sym typeface="Rubik"/>
              </a:rPr>
              <a:t>Lisbon Maker Faire 2023</a:t>
            </a:r>
          </a:p>
          <a:p>
            <a:pPr lvl="0">
              <a:lnSpc>
                <a:spcPct val="90000"/>
              </a:lnSpc>
              <a:buClr>
                <a:srgbClr val="F2F3E6"/>
              </a:buClr>
              <a:buSzPts val="2000"/>
            </a:pPr>
            <a:r>
              <a:rPr lang="en-US" sz="1600" i="1" dirty="0">
                <a:solidFill>
                  <a:srgbClr val="F2F3E6"/>
                </a:solidFill>
                <a:latin typeface="Rubik"/>
                <a:cs typeface="Rubik"/>
                <a:sym typeface="Rubik"/>
              </a:rPr>
              <a:t>(Portugal)</a:t>
            </a:r>
            <a:endParaRPr lang="en-US" sz="1600" i="1" dirty="0"/>
          </a:p>
        </p:txBody>
      </p:sp>
      <p:pic>
        <p:nvPicPr>
          <p:cNvPr id="9" name="Google Shape;401;p60" descr="Image">
            <a:extLst>
              <a:ext uri="{FF2B5EF4-FFF2-40B4-BE49-F238E27FC236}">
                <a16:creationId xmlns:a16="http://schemas.microsoft.com/office/drawing/2014/main" id="{3FB43572-41AF-436D-AD91-095157BFD43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94646" y="4960581"/>
            <a:ext cx="1427391" cy="16906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4800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22B24A-F5F5-40E2-863A-BEF5858F1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646" y="-1"/>
            <a:ext cx="9234156" cy="6925617"/>
          </a:xfrm>
          <a:prstGeom prst="rect">
            <a:avLst/>
          </a:prstGeom>
        </p:spPr>
      </p:pic>
      <p:sp>
        <p:nvSpPr>
          <p:cNvPr id="5" name="Google Shape;358;p56">
            <a:extLst>
              <a:ext uri="{FF2B5EF4-FFF2-40B4-BE49-F238E27FC236}">
                <a16:creationId xmlns:a16="http://schemas.microsoft.com/office/drawing/2014/main" id="{F54A2E24-FC00-4F64-BBC5-59BAB2987AF5}"/>
              </a:ext>
            </a:extLst>
          </p:cNvPr>
          <p:cNvSpPr/>
          <p:nvPr/>
        </p:nvSpPr>
        <p:spPr>
          <a:xfrm>
            <a:off x="572198" y="509953"/>
            <a:ext cx="5460558" cy="1593383"/>
          </a:xfrm>
          <a:prstGeom prst="roundRect">
            <a:avLst>
              <a:gd name="adj" fmla="val 5796"/>
            </a:avLst>
          </a:prstGeom>
          <a:solidFill>
            <a:srgbClr val="285F6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057"/>
              </a:buClr>
              <a:buSzPts val="1800"/>
              <a:buFont typeface="Rubik"/>
              <a:buNone/>
            </a:pPr>
            <a:endParaRPr sz="1800" b="0" i="0" u="none" strike="noStrike" cap="none">
              <a:solidFill>
                <a:srgbClr val="603057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" name="Google Shape;359;p56">
            <a:extLst>
              <a:ext uri="{FF2B5EF4-FFF2-40B4-BE49-F238E27FC236}">
                <a16:creationId xmlns:a16="http://schemas.microsoft.com/office/drawing/2014/main" id="{D4FC4F57-1022-4CC9-A694-DA0379C29B9C}"/>
              </a:ext>
            </a:extLst>
          </p:cNvPr>
          <p:cNvSpPr txBox="1"/>
          <p:nvPr/>
        </p:nvSpPr>
        <p:spPr>
          <a:xfrm>
            <a:off x="802683" y="1042175"/>
            <a:ext cx="492990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lvl="0">
              <a:lnSpc>
                <a:spcPct val="90000"/>
              </a:lnSpc>
              <a:buClr>
                <a:srgbClr val="F2F3E6"/>
              </a:buClr>
              <a:buSzPts val="2000"/>
            </a:pPr>
            <a:r>
              <a:rPr lang="en-US" sz="2400" dirty="0" err="1">
                <a:solidFill>
                  <a:srgbClr val="F2F3E6"/>
                </a:solidFill>
                <a:latin typeface="Rubik"/>
                <a:ea typeface="Rubik"/>
                <a:cs typeface="Rubik"/>
                <a:sym typeface="Rubik"/>
              </a:rPr>
              <a:t>FoodShift</a:t>
            </a:r>
            <a:r>
              <a:rPr lang="en-US" sz="2400" dirty="0">
                <a:solidFill>
                  <a:srgbClr val="F2F3E6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2400" dirty="0" err="1">
                <a:solidFill>
                  <a:srgbClr val="F2F3E6"/>
                </a:solidFill>
                <a:latin typeface="Rubik"/>
                <a:ea typeface="Rubik"/>
                <a:cs typeface="Rubik"/>
                <a:sym typeface="Rubik"/>
              </a:rPr>
              <a:t>SummerSchool</a:t>
            </a:r>
            <a:r>
              <a:rPr lang="en-US" sz="2400" dirty="0">
                <a:solidFill>
                  <a:srgbClr val="F2F3E6"/>
                </a:solidFill>
                <a:latin typeface="Rubik"/>
                <a:ea typeface="Rubik"/>
                <a:cs typeface="Rubik"/>
                <a:sym typeface="Rubik"/>
              </a:rPr>
              <a:t> 2023 </a:t>
            </a:r>
            <a:r>
              <a:rPr lang="en-US" sz="1600" i="1" dirty="0">
                <a:solidFill>
                  <a:srgbClr val="F2F3E6"/>
                </a:solidFill>
                <a:latin typeface="Rubik"/>
                <a:ea typeface="Rubik"/>
                <a:cs typeface="Rubik"/>
                <a:sym typeface="Rubik"/>
              </a:rPr>
              <a:t>(Greece)</a:t>
            </a:r>
            <a:endParaRPr lang="en-US" sz="1600" i="1" dirty="0"/>
          </a:p>
        </p:txBody>
      </p:sp>
      <p:pic>
        <p:nvPicPr>
          <p:cNvPr id="8" name="Google Shape;407;p60" descr="Image">
            <a:extLst>
              <a:ext uri="{FF2B5EF4-FFF2-40B4-BE49-F238E27FC236}">
                <a16:creationId xmlns:a16="http://schemas.microsoft.com/office/drawing/2014/main" id="{E266D7A8-4E75-468C-9088-A14F03D3BD5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2441572">
            <a:off x="5464741" y="1406206"/>
            <a:ext cx="1262518" cy="17570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53644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2330AEC-3D8B-47C1-9093-095BACF1D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6372" y="-76933"/>
            <a:ext cx="7037509" cy="7037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763371-72D9-48F6-A0FB-7762CA9CB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308" y="8791"/>
            <a:ext cx="6960577" cy="6960577"/>
          </a:xfrm>
          <a:prstGeom prst="rect">
            <a:avLst/>
          </a:prstGeom>
        </p:spPr>
      </p:pic>
      <p:sp>
        <p:nvSpPr>
          <p:cNvPr id="9" name="Google Shape;358;p56">
            <a:extLst>
              <a:ext uri="{FF2B5EF4-FFF2-40B4-BE49-F238E27FC236}">
                <a16:creationId xmlns:a16="http://schemas.microsoft.com/office/drawing/2014/main" id="{34D0B7F1-4116-4EE9-B81C-D29F800D6F80}"/>
              </a:ext>
            </a:extLst>
          </p:cNvPr>
          <p:cNvSpPr/>
          <p:nvPr/>
        </p:nvSpPr>
        <p:spPr>
          <a:xfrm>
            <a:off x="2633029" y="5591908"/>
            <a:ext cx="5460558" cy="883717"/>
          </a:xfrm>
          <a:prstGeom prst="roundRect">
            <a:avLst>
              <a:gd name="adj" fmla="val 5796"/>
            </a:avLst>
          </a:prstGeom>
          <a:solidFill>
            <a:srgbClr val="602F57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057"/>
              </a:buClr>
              <a:buSzPts val="1800"/>
              <a:buFont typeface="Rubik"/>
              <a:buNone/>
            </a:pPr>
            <a:endParaRPr sz="1800" b="0" i="0" u="none" strike="noStrike" cap="none">
              <a:solidFill>
                <a:srgbClr val="603057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" name="Google Shape;359;p56">
            <a:extLst>
              <a:ext uri="{FF2B5EF4-FFF2-40B4-BE49-F238E27FC236}">
                <a16:creationId xmlns:a16="http://schemas.microsoft.com/office/drawing/2014/main" id="{32190F2B-2838-4DA9-BB27-DE72F79ECF16}"/>
              </a:ext>
            </a:extLst>
          </p:cNvPr>
          <p:cNvSpPr txBox="1"/>
          <p:nvPr/>
        </p:nvSpPr>
        <p:spPr>
          <a:xfrm>
            <a:off x="3351021" y="5843897"/>
            <a:ext cx="4030993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lvl="0" algn="ctr">
              <a:lnSpc>
                <a:spcPct val="90000"/>
              </a:lnSpc>
              <a:buClr>
                <a:srgbClr val="F2F3E6"/>
              </a:buClr>
              <a:buSzPts val="2000"/>
            </a:pPr>
            <a:r>
              <a:rPr lang="en-US" sz="2400" dirty="0">
                <a:solidFill>
                  <a:srgbClr val="F2F3E6"/>
                </a:solidFill>
                <a:latin typeface="Rubik"/>
                <a:ea typeface="Rubik"/>
                <a:cs typeface="Rubik"/>
                <a:sym typeface="Rubik"/>
              </a:rPr>
              <a:t>Latest Version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702341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2F96FE7-C248-459D-A9AD-FBF62A167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02" y="0"/>
            <a:ext cx="6972298" cy="69722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A421718-52F8-420A-ACA7-311826F03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6696" y="-1"/>
            <a:ext cx="5617058" cy="697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657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geb4594565c_7_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93600" y="1830368"/>
            <a:ext cx="3604799" cy="31972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" name="Google Shape;198;geb4594565c_7_35"/>
          <p:cNvGrpSpPr/>
          <p:nvPr/>
        </p:nvGrpSpPr>
        <p:grpSpPr>
          <a:xfrm>
            <a:off x="6222129" y="157289"/>
            <a:ext cx="3456012" cy="1500024"/>
            <a:chOff x="6608101" y="373990"/>
            <a:chExt cx="3456012" cy="1500024"/>
          </a:xfrm>
        </p:grpSpPr>
        <p:sp>
          <p:nvSpPr>
            <p:cNvPr id="199" name="Google Shape;199;geb4594565c_7_35"/>
            <p:cNvSpPr txBox="1"/>
            <p:nvPr/>
          </p:nvSpPr>
          <p:spPr>
            <a:xfrm>
              <a:off x="8208913" y="574831"/>
              <a:ext cx="1855200" cy="6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Pts val="1500"/>
                <a:buFont typeface="Calibri"/>
                <a:buNone/>
              </a:pPr>
              <a:r>
                <a:rPr lang="en-US" sz="1500" b="1" dirty="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Environmental Sensors</a:t>
              </a:r>
              <a:endParaRPr dirty="0"/>
            </a:p>
          </p:txBody>
        </p:sp>
        <p:grpSp>
          <p:nvGrpSpPr>
            <p:cNvPr id="200" name="Google Shape;200;geb4594565c_7_35"/>
            <p:cNvGrpSpPr/>
            <p:nvPr/>
          </p:nvGrpSpPr>
          <p:grpSpPr>
            <a:xfrm>
              <a:off x="6608101" y="373990"/>
              <a:ext cx="1500024" cy="1500024"/>
              <a:chOff x="8716893" y="659538"/>
              <a:chExt cx="2169101" cy="2169101"/>
            </a:xfrm>
          </p:grpSpPr>
          <p:sp>
            <p:nvSpPr>
              <p:cNvPr id="201" name="Google Shape;201;geb4594565c_7_35"/>
              <p:cNvSpPr/>
              <p:nvPr/>
            </p:nvSpPr>
            <p:spPr>
              <a:xfrm>
                <a:off x="8716893" y="659538"/>
                <a:ext cx="2169101" cy="2169101"/>
              </a:xfrm>
              <a:prstGeom prst="ellipse">
                <a:avLst/>
              </a:prstGeom>
              <a:solidFill>
                <a:schemeClr val="lt1"/>
              </a:solidFill>
              <a:ln w="38100" cap="flat" cmpd="sng">
                <a:solidFill>
                  <a:srgbClr val="0070C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02" name="Google Shape;202;geb4594565c_7_35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183776" y="1085032"/>
                <a:ext cx="1267114" cy="126711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03" name="Google Shape;203;geb4594565c_7_35"/>
          <p:cNvGrpSpPr/>
          <p:nvPr/>
        </p:nvGrpSpPr>
        <p:grpSpPr>
          <a:xfrm>
            <a:off x="7665382" y="1176369"/>
            <a:ext cx="3423208" cy="1500024"/>
            <a:chOff x="7557677" y="2031673"/>
            <a:chExt cx="3423208" cy="1500024"/>
          </a:xfrm>
        </p:grpSpPr>
        <p:sp>
          <p:nvSpPr>
            <p:cNvPr id="204" name="Google Shape;204;geb4594565c_7_35"/>
            <p:cNvSpPr txBox="1"/>
            <p:nvPr/>
          </p:nvSpPr>
          <p:spPr>
            <a:xfrm>
              <a:off x="9125685" y="2464024"/>
              <a:ext cx="1855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Pts val="1500"/>
                <a:buFont typeface="Calibri"/>
                <a:buNone/>
              </a:pPr>
              <a:r>
                <a:rPr lang="en-US" sz="1500" b="1" dirty="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Electronics</a:t>
              </a:r>
              <a:endParaRPr sz="15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Pts val="1500"/>
                <a:buFont typeface="Calibri"/>
                <a:buNone/>
              </a:pPr>
              <a:r>
                <a:rPr lang="en-US" sz="1500" b="1" dirty="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(Arduino)</a:t>
              </a:r>
              <a:endParaRPr sz="15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5" name="Google Shape;205;geb4594565c_7_35"/>
            <p:cNvGrpSpPr/>
            <p:nvPr/>
          </p:nvGrpSpPr>
          <p:grpSpPr>
            <a:xfrm>
              <a:off x="7557677" y="2031673"/>
              <a:ext cx="1500024" cy="1500024"/>
              <a:chOff x="7799775" y="2459501"/>
              <a:chExt cx="1500024" cy="1500024"/>
            </a:xfrm>
          </p:grpSpPr>
          <p:sp>
            <p:nvSpPr>
              <p:cNvPr id="206" name="Google Shape;206;geb4594565c_7_35"/>
              <p:cNvSpPr/>
              <p:nvPr/>
            </p:nvSpPr>
            <p:spPr>
              <a:xfrm>
                <a:off x="7799775" y="2459501"/>
                <a:ext cx="1500024" cy="1500024"/>
              </a:xfrm>
              <a:prstGeom prst="ellipse">
                <a:avLst/>
              </a:prstGeom>
              <a:solidFill>
                <a:schemeClr val="lt1"/>
              </a:solidFill>
              <a:ln w="38100" cap="flat" cmpd="sng">
                <a:solidFill>
                  <a:srgbClr val="0070C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07" name="Google Shape;207;geb4594565c_7_35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8053670" y="2703288"/>
                <a:ext cx="1002940" cy="10029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08" name="Google Shape;208;geb4594565c_7_35"/>
          <p:cNvGrpSpPr/>
          <p:nvPr/>
        </p:nvGrpSpPr>
        <p:grpSpPr>
          <a:xfrm>
            <a:off x="7716807" y="4197203"/>
            <a:ext cx="3438157" cy="1500024"/>
            <a:chOff x="7620134" y="3544725"/>
            <a:chExt cx="3438157" cy="1500024"/>
          </a:xfrm>
        </p:grpSpPr>
        <p:grpSp>
          <p:nvGrpSpPr>
            <p:cNvPr id="209" name="Google Shape;209;geb4594565c_7_35"/>
            <p:cNvGrpSpPr/>
            <p:nvPr/>
          </p:nvGrpSpPr>
          <p:grpSpPr>
            <a:xfrm>
              <a:off x="7620134" y="3544725"/>
              <a:ext cx="3438157" cy="1500024"/>
              <a:chOff x="7557677" y="2031673"/>
              <a:chExt cx="3438157" cy="1500024"/>
            </a:xfrm>
          </p:grpSpPr>
          <p:sp>
            <p:nvSpPr>
              <p:cNvPr id="210" name="Google Shape;210;geb4594565c_7_35"/>
              <p:cNvSpPr txBox="1"/>
              <p:nvPr/>
            </p:nvSpPr>
            <p:spPr>
              <a:xfrm>
                <a:off x="9140634" y="2463389"/>
                <a:ext cx="1855200" cy="4154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70C0"/>
                  </a:buClr>
                  <a:buSzPts val="1500"/>
                  <a:buFont typeface="Calibri"/>
                  <a:buNone/>
                </a:pPr>
                <a:r>
                  <a:rPr lang="en-US" sz="1500" b="1" dirty="0">
                    <a:solidFill>
                      <a:srgbClr val="0070C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3D Printing</a:t>
                </a:r>
                <a:endParaRPr sz="1500" b="1" dirty="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geb4594565c_7_35"/>
              <p:cNvSpPr/>
              <p:nvPr/>
            </p:nvSpPr>
            <p:spPr>
              <a:xfrm>
                <a:off x="7557677" y="2031673"/>
                <a:ext cx="1500024" cy="1500024"/>
              </a:xfrm>
              <a:prstGeom prst="ellipse">
                <a:avLst/>
              </a:prstGeom>
              <a:solidFill>
                <a:schemeClr val="lt1"/>
              </a:solidFill>
              <a:ln w="38100" cap="flat" cmpd="sng">
                <a:solidFill>
                  <a:srgbClr val="0070C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12" name="Google Shape;212;geb4594565c_7_3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884659" y="3771277"/>
              <a:ext cx="1004223" cy="10061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3" name="Google Shape;213;geb4594565c_7_35"/>
          <p:cNvGrpSpPr/>
          <p:nvPr/>
        </p:nvGrpSpPr>
        <p:grpSpPr>
          <a:xfrm>
            <a:off x="6222129" y="5275219"/>
            <a:ext cx="3455823" cy="1500024"/>
            <a:chOff x="6887157" y="5194849"/>
            <a:chExt cx="3455823" cy="1500024"/>
          </a:xfrm>
        </p:grpSpPr>
        <p:grpSp>
          <p:nvGrpSpPr>
            <p:cNvPr id="214" name="Google Shape;214;geb4594565c_7_35"/>
            <p:cNvGrpSpPr/>
            <p:nvPr/>
          </p:nvGrpSpPr>
          <p:grpSpPr>
            <a:xfrm>
              <a:off x="6887157" y="5194849"/>
              <a:ext cx="3455823" cy="1500024"/>
              <a:chOff x="7557677" y="2031673"/>
              <a:chExt cx="3455823" cy="1500024"/>
            </a:xfrm>
          </p:grpSpPr>
          <p:sp>
            <p:nvSpPr>
              <p:cNvPr id="215" name="Google Shape;215;geb4594565c_7_35"/>
              <p:cNvSpPr txBox="1"/>
              <p:nvPr/>
            </p:nvSpPr>
            <p:spPr>
              <a:xfrm>
                <a:off x="9158300" y="2680233"/>
                <a:ext cx="1855200" cy="6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70C0"/>
                  </a:buClr>
                  <a:buSzPts val="1500"/>
                  <a:buFont typeface="Calibri"/>
                  <a:buNone/>
                </a:pPr>
                <a:r>
                  <a:rPr lang="es-ES" sz="1500" b="1" dirty="0">
                    <a:solidFill>
                      <a:srgbClr val="0070C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Digital </a:t>
                </a:r>
                <a:r>
                  <a:rPr lang="es-ES" sz="1500" b="1" dirty="0" err="1">
                    <a:solidFill>
                      <a:srgbClr val="0070C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Fabrication</a:t>
                </a:r>
                <a:endParaRPr dirty="0"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70C0"/>
                  </a:buClr>
                  <a:buSzPts val="1500"/>
                  <a:buFont typeface="Calibri"/>
                  <a:buNone/>
                </a:pPr>
                <a:r>
                  <a:rPr lang="en-US" sz="1500" b="1" dirty="0">
                    <a:solidFill>
                      <a:srgbClr val="0070C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(CNC / Laser Cut)</a:t>
                </a:r>
                <a:endParaRPr sz="1500" b="1" dirty="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geb4594565c_7_35"/>
              <p:cNvSpPr/>
              <p:nvPr/>
            </p:nvSpPr>
            <p:spPr>
              <a:xfrm>
                <a:off x="7557677" y="2031673"/>
                <a:ext cx="1500024" cy="1500024"/>
              </a:xfrm>
              <a:prstGeom prst="ellipse">
                <a:avLst/>
              </a:prstGeom>
              <a:solidFill>
                <a:schemeClr val="lt1"/>
              </a:solidFill>
              <a:ln w="38100" cap="flat" cmpd="sng">
                <a:solidFill>
                  <a:srgbClr val="0070C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17" name="Google Shape;217;geb4594565c_7_3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129481" y="5403550"/>
              <a:ext cx="1063703" cy="106370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8" name="Google Shape;218;geb4594565c_7_35"/>
          <p:cNvGrpSpPr/>
          <p:nvPr/>
        </p:nvGrpSpPr>
        <p:grpSpPr>
          <a:xfrm>
            <a:off x="2446302" y="153991"/>
            <a:ext cx="3528913" cy="1500024"/>
            <a:chOff x="1739312" y="311040"/>
            <a:chExt cx="3528913" cy="1500024"/>
          </a:xfrm>
        </p:grpSpPr>
        <p:grpSp>
          <p:nvGrpSpPr>
            <p:cNvPr id="219" name="Google Shape;219;geb4594565c_7_35"/>
            <p:cNvGrpSpPr/>
            <p:nvPr/>
          </p:nvGrpSpPr>
          <p:grpSpPr>
            <a:xfrm>
              <a:off x="1739312" y="311040"/>
              <a:ext cx="3528913" cy="1500024"/>
              <a:chOff x="4579212" y="373990"/>
              <a:chExt cx="3528913" cy="1500024"/>
            </a:xfrm>
          </p:grpSpPr>
          <p:sp>
            <p:nvSpPr>
              <p:cNvPr id="220" name="Google Shape;220;geb4594565c_7_35"/>
              <p:cNvSpPr txBox="1"/>
              <p:nvPr/>
            </p:nvSpPr>
            <p:spPr>
              <a:xfrm>
                <a:off x="4579212" y="565477"/>
                <a:ext cx="1855200" cy="8771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b="1" dirty="0">
                    <a:solidFill>
                      <a:srgbClr val="0070C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Seasonal</a:t>
                </a:r>
                <a:br>
                  <a:rPr lang="en-US" sz="1500" b="1" dirty="0">
                    <a:solidFill>
                      <a:srgbClr val="0070C0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US" sz="1500" b="1" dirty="0">
                    <a:solidFill>
                      <a:srgbClr val="0070C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School Gardens</a:t>
                </a:r>
              </a:p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b="1" dirty="0" err="1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21;geb4594565c_7_35"/>
              <p:cNvSpPr/>
              <p:nvPr/>
            </p:nvSpPr>
            <p:spPr>
              <a:xfrm>
                <a:off x="6608101" y="373990"/>
                <a:ext cx="1500024" cy="1500024"/>
              </a:xfrm>
              <a:prstGeom prst="ellipse">
                <a:avLst/>
              </a:prstGeom>
              <a:solidFill>
                <a:schemeClr val="lt1"/>
              </a:solidFill>
              <a:ln w="38100" cap="flat" cmpd="sng">
                <a:solidFill>
                  <a:srgbClr val="0070C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22" name="Google Shape;222;geb4594565c_7_3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079641" y="607138"/>
              <a:ext cx="905809" cy="90580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3" name="Google Shape;223;geb4594565c_7_35"/>
          <p:cNvGrpSpPr/>
          <p:nvPr/>
        </p:nvGrpSpPr>
        <p:grpSpPr>
          <a:xfrm>
            <a:off x="2496534" y="5275219"/>
            <a:ext cx="3478681" cy="1500024"/>
            <a:chOff x="4629444" y="373990"/>
            <a:chExt cx="3478681" cy="1500024"/>
          </a:xfrm>
        </p:grpSpPr>
        <p:sp>
          <p:nvSpPr>
            <p:cNvPr id="224" name="Google Shape;224;geb4594565c_7_35"/>
            <p:cNvSpPr txBox="1"/>
            <p:nvPr/>
          </p:nvSpPr>
          <p:spPr>
            <a:xfrm>
              <a:off x="4629444" y="1052783"/>
              <a:ext cx="1855200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400" b="1" dirty="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Global Network</a:t>
              </a:r>
            </a:p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 dirty="0" err="1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lang="es-ES" sz="1400" b="1" dirty="0" err="1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s-ES" sz="1400" b="1" dirty="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 Open </a:t>
              </a:r>
              <a:r>
                <a:rPr lang="es-ES" b="1" dirty="0" err="1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  <a:r>
                <a:rPr lang="es-ES" sz="1400" b="1" dirty="0" err="1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nowledge</a:t>
              </a:r>
              <a:endParaRPr dirty="0"/>
            </a:p>
          </p:txBody>
        </p:sp>
        <p:sp>
          <p:nvSpPr>
            <p:cNvPr id="225" name="Google Shape;225;geb4594565c_7_35"/>
            <p:cNvSpPr/>
            <p:nvPr/>
          </p:nvSpPr>
          <p:spPr>
            <a:xfrm>
              <a:off x="6608101" y="373990"/>
              <a:ext cx="1500024" cy="1500024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" name="Google Shape;226;geb4594565c_7_35"/>
          <p:cNvGrpSpPr/>
          <p:nvPr/>
        </p:nvGrpSpPr>
        <p:grpSpPr>
          <a:xfrm>
            <a:off x="1005798" y="1176369"/>
            <a:ext cx="3469393" cy="1500024"/>
            <a:chOff x="501734" y="1882667"/>
            <a:chExt cx="3469393" cy="1500024"/>
          </a:xfrm>
        </p:grpSpPr>
        <p:grpSp>
          <p:nvGrpSpPr>
            <p:cNvPr id="227" name="Google Shape;227;geb4594565c_7_35"/>
            <p:cNvGrpSpPr/>
            <p:nvPr/>
          </p:nvGrpSpPr>
          <p:grpSpPr>
            <a:xfrm>
              <a:off x="501734" y="1882667"/>
              <a:ext cx="3469393" cy="1500024"/>
              <a:chOff x="4638732" y="373990"/>
              <a:chExt cx="3469393" cy="1500024"/>
            </a:xfrm>
          </p:grpSpPr>
          <p:sp>
            <p:nvSpPr>
              <p:cNvPr id="228" name="Google Shape;228;geb4594565c_7_35"/>
              <p:cNvSpPr txBox="1"/>
              <p:nvPr/>
            </p:nvSpPr>
            <p:spPr>
              <a:xfrm>
                <a:off x="4638732" y="800712"/>
                <a:ext cx="1855200" cy="6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b="1" dirty="0">
                    <a:solidFill>
                      <a:srgbClr val="0070C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Environmental Experimentation</a:t>
                </a:r>
                <a:endParaRPr dirty="0"/>
              </a:p>
            </p:txBody>
          </p:sp>
          <p:sp>
            <p:nvSpPr>
              <p:cNvPr id="229" name="Google Shape;229;geb4594565c_7_35"/>
              <p:cNvSpPr/>
              <p:nvPr/>
            </p:nvSpPr>
            <p:spPr>
              <a:xfrm>
                <a:off x="6608101" y="373990"/>
                <a:ext cx="1500024" cy="1500024"/>
              </a:xfrm>
              <a:prstGeom prst="ellipse">
                <a:avLst/>
              </a:prstGeom>
              <a:solidFill>
                <a:schemeClr val="lt1"/>
              </a:solidFill>
              <a:ln w="38100" cap="flat" cmpd="sng">
                <a:solidFill>
                  <a:srgbClr val="0070C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30" name="Google Shape;230;geb4594565c_7_35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730551" y="2109702"/>
              <a:ext cx="981129" cy="98112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1" name="Google Shape;231;geb4594565c_7_35"/>
          <p:cNvGrpSpPr/>
          <p:nvPr/>
        </p:nvGrpSpPr>
        <p:grpSpPr>
          <a:xfrm>
            <a:off x="942958" y="4209223"/>
            <a:ext cx="3532233" cy="1500024"/>
            <a:chOff x="547408" y="3666438"/>
            <a:chExt cx="3532233" cy="1500024"/>
          </a:xfrm>
        </p:grpSpPr>
        <p:grpSp>
          <p:nvGrpSpPr>
            <p:cNvPr id="232" name="Google Shape;232;geb4594565c_7_35"/>
            <p:cNvGrpSpPr/>
            <p:nvPr/>
          </p:nvGrpSpPr>
          <p:grpSpPr>
            <a:xfrm>
              <a:off x="547408" y="3666438"/>
              <a:ext cx="3532233" cy="1500024"/>
              <a:chOff x="4575892" y="373990"/>
              <a:chExt cx="3532233" cy="1500024"/>
            </a:xfrm>
          </p:grpSpPr>
          <p:sp>
            <p:nvSpPr>
              <p:cNvPr id="233" name="Google Shape;233;geb4594565c_7_35"/>
              <p:cNvSpPr txBox="1"/>
              <p:nvPr/>
            </p:nvSpPr>
            <p:spPr>
              <a:xfrm>
                <a:off x="4575892" y="800752"/>
                <a:ext cx="1855200" cy="6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b="1" dirty="0">
                    <a:solidFill>
                      <a:srgbClr val="0070C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Multi-device</a:t>
                </a:r>
              </a:p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b="1" dirty="0">
                    <a:solidFill>
                      <a:srgbClr val="0070C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Content</a:t>
                </a:r>
                <a:endParaRPr dirty="0"/>
              </a:p>
            </p:txBody>
          </p:sp>
          <p:sp>
            <p:nvSpPr>
              <p:cNvPr id="234" name="Google Shape;234;geb4594565c_7_35"/>
              <p:cNvSpPr/>
              <p:nvPr/>
            </p:nvSpPr>
            <p:spPr>
              <a:xfrm>
                <a:off x="6608101" y="373990"/>
                <a:ext cx="1500024" cy="1500024"/>
              </a:xfrm>
              <a:prstGeom prst="ellipse">
                <a:avLst/>
              </a:prstGeom>
              <a:solidFill>
                <a:schemeClr val="lt1"/>
              </a:solidFill>
              <a:ln w="38100" cap="flat" cmpd="sng">
                <a:solidFill>
                  <a:srgbClr val="0070C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35" name="Google Shape;235;geb4594565c_7_35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2753307" y="3996667"/>
              <a:ext cx="1152645" cy="9509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6" name="Google Shape;236;geb4594565c_7_35"/>
          <p:cNvGrpSpPr/>
          <p:nvPr/>
        </p:nvGrpSpPr>
        <p:grpSpPr>
          <a:xfrm>
            <a:off x="252819" y="2701005"/>
            <a:ext cx="3476981" cy="1500024"/>
            <a:chOff x="4631144" y="373990"/>
            <a:chExt cx="3476981" cy="1500024"/>
          </a:xfrm>
        </p:grpSpPr>
        <p:sp>
          <p:nvSpPr>
            <p:cNvPr id="237" name="Google Shape;237;geb4594565c_7_35"/>
            <p:cNvSpPr txBox="1"/>
            <p:nvPr/>
          </p:nvSpPr>
          <p:spPr>
            <a:xfrm>
              <a:off x="4631144" y="778734"/>
              <a:ext cx="1855200" cy="6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500" b="1" dirty="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Continuos at home </a:t>
              </a:r>
              <a:r>
                <a:rPr lang="es-ES" sz="1500" b="1" dirty="0" err="1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Experimentation</a:t>
              </a:r>
              <a:endParaRPr dirty="0"/>
            </a:p>
          </p:txBody>
        </p:sp>
        <p:sp>
          <p:nvSpPr>
            <p:cNvPr id="238" name="Google Shape;238;geb4594565c_7_35"/>
            <p:cNvSpPr/>
            <p:nvPr/>
          </p:nvSpPr>
          <p:spPr>
            <a:xfrm>
              <a:off x="6608101" y="373990"/>
              <a:ext cx="1500024" cy="1500024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9" name="Google Shape;239;geb4594565c_7_35"/>
          <p:cNvGrpSpPr/>
          <p:nvPr/>
        </p:nvGrpSpPr>
        <p:grpSpPr>
          <a:xfrm>
            <a:off x="8418361" y="2684901"/>
            <a:ext cx="3506654" cy="1500024"/>
            <a:chOff x="8501159" y="2651283"/>
            <a:chExt cx="3506654" cy="1500024"/>
          </a:xfrm>
        </p:grpSpPr>
        <p:grpSp>
          <p:nvGrpSpPr>
            <p:cNvPr id="240" name="Google Shape;240;geb4594565c_7_35"/>
            <p:cNvGrpSpPr/>
            <p:nvPr/>
          </p:nvGrpSpPr>
          <p:grpSpPr>
            <a:xfrm>
              <a:off x="8501159" y="2651283"/>
              <a:ext cx="3506654" cy="1500024"/>
              <a:chOff x="7557677" y="2031673"/>
              <a:chExt cx="3506654" cy="1500024"/>
            </a:xfrm>
          </p:grpSpPr>
          <p:sp>
            <p:nvSpPr>
              <p:cNvPr id="241" name="Google Shape;241;geb4594565c_7_35"/>
              <p:cNvSpPr txBox="1"/>
              <p:nvPr/>
            </p:nvSpPr>
            <p:spPr>
              <a:xfrm>
                <a:off x="9209131" y="2457105"/>
                <a:ext cx="1855200" cy="6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70C0"/>
                  </a:buClr>
                  <a:buSzPts val="1500"/>
                  <a:buFont typeface="Calibri"/>
                  <a:buNone/>
                </a:pPr>
                <a:r>
                  <a:rPr lang="en-US" sz="1500" b="1" dirty="0">
                    <a:solidFill>
                      <a:srgbClr val="0070C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Coding and programming </a:t>
                </a:r>
                <a:endParaRPr sz="1500" b="1" dirty="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geb4594565c_7_35"/>
              <p:cNvSpPr/>
              <p:nvPr/>
            </p:nvSpPr>
            <p:spPr>
              <a:xfrm>
                <a:off x="7557677" y="2031673"/>
                <a:ext cx="1500024" cy="1500024"/>
              </a:xfrm>
              <a:prstGeom prst="ellipse">
                <a:avLst/>
              </a:prstGeom>
              <a:solidFill>
                <a:schemeClr val="lt1"/>
              </a:solidFill>
              <a:ln w="38100" cap="flat" cmpd="sng">
                <a:solidFill>
                  <a:srgbClr val="0070C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43" name="Google Shape;243;geb4594565c_7_35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8770071" y="2853040"/>
              <a:ext cx="960117" cy="11698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4" name="Google Shape;244;geb4594565c_7_3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774937" y="5577638"/>
            <a:ext cx="895186" cy="895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eb4594565c_7_3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470982" y="2978208"/>
            <a:ext cx="988198" cy="9881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64;p47">
            <a:extLst>
              <a:ext uri="{FF2B5EF4-FFF2-40B4-BE49-F238E27FC236}">
                <a16:creationId xmlns:a16="http://schemas.microsoft.com/office/drawing/2014/main" id="{46BBADE5-6B49-4EA8-8578-9DDC64E4736E}"/>
              </a:ext>
            </a:extLst>
          </p:cNvPr>
          <p:cNvSpPr txBox="1"/>
          <p:nvPr/>
        </p:nvSpPr>
        <p:spPr>
          <a:xfrm>
            <a:off x="4484656" y="2320308"/>
            <a:ext cx="3219058" cy="1815841"/>
          </a:xfrm>
          <a:prstGeom prst="rect">
            <a:avLst/>
          </a:prstGeom>
          <a:solidFill>
            <a:srgbClr val="F2F3E6">
              <a:alpha val="80000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lvl="0" algn="ctr">
              <a:buClr>
                <a:srgbClr val="F2F3E6"/>
              </a:buClr>
              <a:buSzPts val="2000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ubik"/>
                <a:sym typeface="Rubik"/>
              </a:rPr>
              <a:t>The climate simulator is part of a</a:t>
            </a:r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ubik"/>
                <a:sym typeface="Rubik"/>
              </a:rPr>
              <a:t> planet-centered technological learning experience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ubik"/>
                <a:sym typeface="Rubik"/>
              </a:rPr>
              <a:t>that mixes digital fabrication, IoT and environmental science, in a series of experiments designed for different learning levels in school.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52;p46">
            <a:extLst>
              <a:ext uri="{FF2B5EF4-FFF2-40B4-BE49-F238E27FC236}">
                <a16:creationId xmlns:a16="http://schemas.microsoft.com/office/drawing/2014/main" id="{4C5280AC-CE37-4EF1-AD3E-F28A8C5EE58C}"/>
              </a:ext>
            </a:extLst>
          </p:cNvPr>
          <p:cNvSpPr/>
          <p:nvPr/>
        </p:nvSpPr>
        <p:spPr>
          <a:xfrm>
            <a:off x="-38134" y="0"/>
            <a:ext cx="6134133" cy="6858000"/>
          </a:xfrm>
          <a:prstGeom prst="rect">
            <a:avLst/>
          </a:prstGeom>
          <a:solidFill>
            <a:srgbClr val="147F44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5F70"/>
              </a:buClr>
              <a:buSzPts val="1800"/>
              <a:buFont typeface="Rubik"/>
              <a:buNone/>
            </a:pPr>
            <a:endParaRPr sz="1800" b="0" i="0" u="none" strike="noStrike" cap="none" dirty="0">
              <a:solidFill>
                <a:srgbClr val="285F7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9A64CAC8-D66F-2A41-B50E-7C5752EB610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8688" t="7850" r="18860" b="15299"/>
          <a:stretch/>
        </p:blipFill>
        <p:spPr>
          <a:xfrm>
            <a:off x="6095999" y="0"/>
            <a:ext cx="6608925" cy="697891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9E5029A-B7C1-F24F-93CA-1857B1015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522" y="950259"/>
            <a:ext cx="4494998" cy="1134640"/>
          </a:xfrm>
        </p:spPr>
        <p:txBody>
          <a:bodyPr/>
          <a:lstStyle/>
          <a:p>
            <a:br>
              <a:rPr lang="es-ES_tradnl" dirty="0"/>
            </a:br>
            <a:r>
              <a:rPr lang="es-ES_tradnl" dirty="0"/>
              <a:t>Poles and </a:t>
            </a:r>
            <a:r>
              <a:rPr lang="es-ES_tradnl" dirty="0" err="1"/>
              <a:t>Hemispheres</a:t>
            </a:r>
            <a:r>
              <a:rPr lang="es-ES_tradnl" dirty="0"/>
              <a:t>
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31EC6F-D9D2-DF45-8425-7B1C651DD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5954" y="2877733"/>
            <a:ext cx="3794760" cy="2557867"/>
          </a:xfrm>
        </p:spPr>
        <p:txBody>
          <a:bodyPr>
            <a:normAutofit lnSpcReduction="10000"/>
          </a:bodyPr>
          <a:lstStyle/>
          <a:p>
            <a:r>
              <a:rPr lang="en-US" sz="2800" b="1" dirty="0"/>
              <a:t>Did you know that while we are in winter, on the other side of the world it is summer?
</a:t>
            </a:r>
            <a:endParaRPr lang="es-ES_tradnl" sz="20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A2173F-70FC-2F43-9E3E-1481E762F338}"/>
              </a:ext>
            </a:extLst>
          </p:cNvPr>
          <p:cNvSpPr/>
          <p:nvPr/>
        </p:nvSpPr>
        <p:spPr>
          <a:xfrm>
            <a:off x="7046259" y="950259"/>
            <a:ext cx="4428565" cy="5091953"/>
          </a:xfrm>
          <a:prstGeom prst="rect">
            <a:avLst/>
          </a:prstGeom>
          <a:solidFill>
            <a:schemeClr val="bg1"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
</a:t>
            </a:r>
            <a:r>
              <a:rPr lang="en-US" sz="2000" i="1" dirty="0">
                <a:solidFill>
                  <a:schemeClr val="tx1"/>
                </a:solidFill>
              </a:rPr>
              <a:t>For this experiment we will </a:t>
            </a:r>
            <a:r>
              <a:rPr lang="en-US" sz="2000" b="1" i="1" dirty="0">
                <a:solidFill>
                  <a:schemeClr val="tx1"/>
                </a:solidFill>
              </a:rPr>
              <a:t>grow a summer plant, simulating the climate of a city in the opposite hemisphere</a:t>
            </a:r>
            <a:r>
              <a:rPr lang="en-US" sz="2000" i="1" dirty="0">
                <a:solidFill>
                  <a:schemeClr val="tx1"/>
                </a:solidFill>
              </a:rPr>
              <a:t>, while we are in winter.</a:t>
            </a:r>
            <a:r>
              <a:rPr lang="en-US" i="1" dirty="0">
                <a:solidFill>
                  <a:schemeClr val="tx1"/>
                </a:solidFill>
              </a:rPr>
              <a:t>
</a:t>
            </a:r>
          </a:p>
          <a:p>
            <a:pPr algn="ctr"/>
            <a:endParaRPr lang="en-US" i="1" dirty="0">
              <a:solidFill>
                <a:schemeClr val="tx1"/>
              </a:solidFill>
            </a:endParaRPr>
          </a:p>
          <a:p>
            <a:pPr algn="ctr"/>
            <a:endParaRPr lang="en-US" i="1" dirty="0">
              <a:solidFill>
                <a:schemeClr val="tx1"/>
              </a:solidFill>
            </a:endParaRPr>
          </a:p>
          <a:p>
            <a:pPr algn="ctr"/>
            <a:r>
              <a:rPr lang="en-US" sz="1800" b="1" i="1" dirty="0">
                <a:solidFill>
                  <a:schemeClr val="tx1"/>
                </a:solidFill>
              </a:rPr>
              <a:t>CONCEPTS:</a:t>
            </a:r>
            <a:r>
              <a:rPr lang="en-US" i="1" dirty="0">
                <a:solidFill>
                  <a:schemeClr val="tx1"/>
                </a:solidFill>
              </a:rPr>
              <a:t>
Latitude, Longitude, Hemispheres, Poles, Tropic, Continents, Humidity, Temperature.
</a:t>
            </a:r>
            <a:endParaRPr lang="es-ES_tradnl" i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098A86-9766-294C-9A72-6D593F97CD31}"/>
              </a:ext>
            </a:extLst>
          </p:cNvPr>
          <p:cNvSpPr txBox="1"/>
          <p:nvPr/>
        </p:nvSpPr>
        <p:spPr>
          <a:xfrm>
            <a:off x="997653" y="5915405"/>
            <a:ext cx="4116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  <a:highlight>
                  <a:srgbClr val="0000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https://travesiasdigital.com/destinos/diferencias-entre-los-hemisferios-norte-y-sur</a:t>
            </a:r>
            <a:endParaRPr lang="es-ES_tradnl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08837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52;p46">
            <a:extLst>
              <a:ext uri="{FF2B5EF4-FFF2-40B4-BE49-F238E27FC236}">
                <a16:creationId xmlns:a16="http://schemas.microsoft.com/office/drawing/2014/main" id="{44037E7F-F44E-4040-83DA-87E831E327EB}"/>
              </a:ext>
            </a:extLst>
          </p:cNvPr>
          <p:cNvSpPr/>
          <p:nvPr/>
        </p:nvSpPr>
        <p:spPr>
          <a:xfrm>
            <a:off x="-38134" y="0"/>
            <a:ext cx="6134133" cy="6858000"/>
          </a:xfrm>
          <a:prstGeom prst="rect">
            <a:avLst/>
          </a:prstGeom>
          <a:solidFill>
            <a:srgbClr val="147F44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5F70"/>
              </a:buClr>
              <a:buSzPts val="1800"/>
              <a:buFont typeface="Rubik"/>
              <a:buNone/>
            </a:pPr>
            <a:endParaRPr sz="1800" b="0" i="0" u="none" strike="noStrike" cap="none" dirty="0">
              <a:solidFill>
                <a:srgbClr val="285F7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E5029A-B7C1-F24F-93CA-1857B1015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449" y="950259"/>
            <a:ext cx="4494998" cy="1134640"/>
          </a:xfrm>
        </p:spPr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Growing</a:t>
            </a:r>
            <a:br>
              <a:rPr lang="en-US" dirty="0"/>
            </a:br>
            <a:r>
              <a:rPr lang="en-US" dirty="0"/>
              <a:t>LETTUCE IN THE SAHARA
</a:t>
            </a:r>
            <a:endParaRPr lang="es-ES_tradnl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6D39294-A35E-B443-9BDA-CE1DCB65D45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6659" r="16659"/>
          <a:stretch/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31EC6F-D9D2-DF45-8425-7B1C651DD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5568" y="2903801"/>
            <a:ext cx="3794760" cy="2684199"/>
          </a:xfrm>
        </p:spPr>
        <p:txBody>
          <a:bodyPr>
            <a:normAutofit fontScale="92500"/>
          </a:bodyPr>
          <a:lstStyle/>
          <a:p>
            <a:r>
              <a:rPr lang="en-US" sz="2800" b="1" dirty="0"/>
              <a:t>Did you know that although plants need sun and heat for their growth, excess heat can also scorch them?
</a:t>
            </a:r>
            <a:endParaRPr lang="es-ES_tradnl" sz="20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A2173F-70FC-2F43-9E3E-1481E762F338}"/>
              </a:ext>
            </a:extLst>
          </p:cNvPr>
          <p:cNvSpPr/>
          <p:nvPr/>
        </p:nvSpPr>
        <p:spPr>
          <a:xfrm>
            <a:off x="7046259" y="950259"/>
            <a:ext cx="4428565" cy="5091953"/>
          </a:xfrm>
          <a:prstGeom prst="rect">
            <a:avLst/>
          </a:prstGeom>
          <a:solidFill>
            <a:schemeClr val="bg1"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</a:rPr>
              <a:t>This is an experiment in which</a:t>
            </a:r>
          </a:p>
          <a:p>
            <a:pPr algn="ctr"/>
            <a:r>
              <a:rPr lang="en-US" sz="2000" i="1" dirty="0">
                <a:solidFill>
                  <a:schemeClr val="tx1"/>
                </a:solidFill>
              </a:rPr>
              <a:t>we will test what will happen </a:t>
            </a:r>
            <a:br>
              <a:rPr lang="en-US" sz="2000" i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we </a:t>
            </a:r>
            <a:r>
              <a:rPr lang="en-US" sz="2000" b="1" i="1" dirty="0">
                <a:solidFill>
                  <a:schemeClr val="tx1"/>
                </a:solidFill>
              </a:rPr>
              <a:t>grow a lettuce in a very hot environment, </a:t>
            </a:r>
            <a:r>
              <a:rPr lang="en-US" sz="2000" i="1" dirty="0">
                <a:solidFill>
                  <a:schemeClr val="tx1"/>
                </a:solidFill>
              </a:rPr>
              <a:t>with long</a:t>
            </a:r>
            <a:br>
              <a:rPr lang="en-US" sz="2000" i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sunny times and little rain</a:t>
            </a:r>
            <a:br>
              <a:rPr lang="en-US" sz="2000" i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as is North Africa. </a:t>
            </a:r>
            <a:r>
              <a:rPr lang="en-US" i="1" dirty="0">
                <a:solidFill>
                  <a:schemeClr val="tx1"/>
                </a:solidFill>
              </a:rPr>
              <a:t>
</a:t>
            </a:r>
          </a:p>
          <a:p>
            <a:pPr algn="ctr"/>
            <a:endParaRPr lang="en-US" i="1" dirty="0">
              <a:solidFill>
                <a:schemeClr val="tx1"/>
              </a:solidFill>
            </a:endParaRPr>
          </a:p>
          <a:p>
            <a:pPr algn="ctr"/>
            <a:endParaRPr lang="en-US" b="1" i="1" dirty="0">
              <a:solidFill>
                <a:schemeClr val="tx1"/>
              </a:solidFill>
            </a:endParaRPr>
          </a:p>
          <a:p>
            <a:pPr algn="ctr"/>
            <a:r>
              <a:rPr lang="en-US" sz="1800" b="1" i="1" dirty="0">
                <a:solidFill>
                  <a:schemeClr val="tx1"/>
                </a:solidFill>
              </a:rPr>
              <a:t>CONCEPTS:</a:t>
            </a:r>
            <a:r>
              <a:rPr lang="en-US" i="1" dirty="0">
                <a:solidFill>
                  <a:schemeClr val="tx1"/>
                </a:solidFill>
              </a:rPr>
              <a:t>
Climate change, extreme temperatures, desert ecosystems, global warming.
</a:t>
            </a:r>
            <a:endParaRPr lang="es-ES_tradnl" sz="1400" i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C7EFF8-FE4A-2F40-9A28-F1BA2CE2239D}"/>
              </a:ext>
            </a:extLst>
          </p:cNvPr>
          <p:cNvSpPr txBox="1"/>
          <p:nvPr/>
        </p:nvSpPr>
        <p:spPr>
          <a:xfrm>
            <a:off x="1115568" y="5934670"/>
            <a:ext cx="3794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  <a:highlight>
                  <a:srgbClr val="0000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https://jardinessinfronteras.com/2017/12/12/algunas-frutas-tropicales/</a:t>
            </a:r>
            <a:endParaRPr lang="es-ES_tradnl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endParaRPr lang="es-ES_tradnl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14898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52;p46">
            <a:extLst>
              <a:ext uri="{FF2B5EF4-FFF2-40B4-BE49-F238E27FC236}">
                <a16:creationId xmlns:a16="http://schemas.microsoft.com/office/drawing/2014/main" id="{F217A6A3-5E63-4697-8AF5-307F39F6F817}"/>
              </a:ext>
            </a:extLst>
          </p:cNvPr>
          <p:cNvSpPr/>
          <p:nvPr/>
        </p:nvSpPr>
        <p:spPr>
          <a:xfrm>
            <a:off x="-38134" y="0"/>
            <a:ext cx="6134133" cy="6858000"/>
          </a:xfrm>
          <a:prstGeom prst="rect">
            <a:avLst/>
          </a:prstGeom>
          <a:solidFill>
            <a:srgbClr val="147F44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5F70"/>
              </a:buClr>
              <a:buSzPts val="1800"/>
              <a:buFont typeface="Rubik"/>
              <a:buNone/>
            </a:pPr>
            <a:endParaRPr sz="1800" b="0" i="0" u="none" strike="noStrike" cap="none" dirty="0">
              <a:solidFill>
                <a:srgbClr val="285F7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144DFD78-C665-504A-B237-43A8168E189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3429" r="23429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9E5029A-B7C1-F24F-93CA-1857B1015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449" y="950259"/>
            <a:ext cx="4494998" cy="1134640"/>
          </a:xfrm>
        </p:spPr>
        <p:txBody>
          <a:bodyPr/>
          <a:lstStyle/>
          <a:p>
            <a:br>
              <a:rPr lang="es-ES_tradnl" dirty="0"/>
            </a:br>
            <a:r>
              <a:rPr lang="es-ES_tradnl" dirty="0"/>
              <a:t>Light times</a:t>
            </a:r>
            <a:br>
              <a:rPr lang="es-ES_tradnl" dirty="0"/>
            </a:br>
            <a:r>
              <a:rPr lang="es-ES_tradnl" dirty="0"/>
              <a:t>and </a:t>
            </a:r>
            <a:r>
              <a:rPr lang="es-ES_tradnl" dirty="0" err="1"/>
              <a:t>shade</a:t>
            </a:r>
            <a:r>
              <a:rPr lang="es-ES_tradnl" dirty="0"/>
              <a:t>
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31EC6F-D9D2-DF45-8425-7B1C651DD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5568" y="2903801"/>
            <a:ext cx="3794760" cy="2194037"/>
          </a:xfrm>
        </p:spPr>
        <p:txBody>
          <a:bodyPr>
            <a:normAutofit fontScale="92500"/>
          </a:bodyPr>
          <a:lstStyle/>
          <a:p>
            <a:r>
              <a:rPr lang="en-US" sz="2400" b="1" dirty="0"/>
              <a:t>Did you know that there are places in the world that barely receive 4 hours of light during certain times of the year?
</a:t>
            </a:r>
            <a:endParaRPr lang="es-ES_tradnl" sz="18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A2173F-70FC-2F43-9E3E-1481E762F338}"/>
              </a:ext>
            </a:extLst>
          </p:cNvPr>
          <p:cNvSpPr/>
          <p:nvPr/>
        </p:nvSpPr>
        <p:spPr>
          <a:xfrm>
            <a:off x="7046259" y="950259"/>
            <a:ext cx="4428565" cy="5091953"/>
          </a:xfrm>
          <a:prstGeom prst="rect">
            <a:avLst/>
          </a:prstGeom>
          <a:solidFill>
            <a:schemeClr val="bg1"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</a:rPr>
              <a:t>This is an experiment in which</a:t>
            </a:r>
          </a:p>
          <a:p>
            <a:pPr algn="ctr"/>
            <a:r>
              <a:rPr lang="en-US" sz="2000" i="1" dirty="0">
                <a:solidFill>
                  <a:schemeClr val="tx1"/>
                </a:solidFill>
              </a:rPr>
              <a:t>we will test </a:t>
            </a:r>
            <a:r>
              <a:rPr lang="en-US" sz="2000" b="1" i="1" dirty="0">
                <a:solidFill>
                  <a:schemeClr val="tx1"/>
                </a:solidFill>
              </a:rPr>
              <a:t>how the sun is shared according to the latitude </a:t>
            </a:r>
            <a:r>
              <a:rPr lang="en-US" sz="2000" i="1" dirty="0">
                <a:solidFill>
                  <a:schemeClr val="tx1"/>
                </a:solidFill>
              </a:rPr>
              <a:t>at which we are analyzing how it behaves at the poles, temperate zones and</a:t>
            </a:r>
            <a:br>
              <a:rPr lang="en-US" sz="2000" i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inter-tropical zones.</a:t>
            </a:r>
            <a:r>
              <a:rPr lang="en-US" i="1" dirty="0">
                <a:solidFill>
                  <a:schemeClr val="tx1"/>
                </a:solidFill>
              </a:rPr>
              <a:t>
</a:t>
            </a:r>
          </a:p>
          <a:p>
            <a:pPr algn="ctr"/>
            <a:endParaRPr lang="en-US" i="1" dirty="0">
              <a:solidFill>
                <a:schemeClr val="tx1"/>
              </a:solidFill>
            </a:endParaRPr>
          </a:p>
          <a:p>
            <a:pPr algn="ctr"/>
            <a:endParaRPr lang="en-US" i="1" dirty="0">
              <a:solidFill>
                <a:schemeClr val="tx1"/>
              </a:solidFill>
            </a:endParaRPr>
          </a:p>
          <a:p>
            <a:pPr algn="ctr"/>
            <a:r>
              <a:rPr lang="en-US" sz="1800" b="1" i="1" dirty="0">
                <a:solidFill>
                  <a:schemeClr val="tx1"/>
                </a:solidFill>
              </a:rPr>
              <a:t>CONCEPTS:</a:t>
            </a:r>
            <a:r>
              <a:rPr lang="en-US" i="1" dirty="0">
                <a:solidFill>
                  <a:schemeClr val="tx1"/>
                </a:solidFill>
              </a:rPr>
              <a:t>
Northern lights, Light spectrum, Moments of light, Light intensity, the sun.
</a:t>
            </a:r>
            <a:endParaRPr lang="es-ES_tradnl" sz="14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227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480D397-4977-C342-B875-E7DBCB801688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r="12323"/>
          <a:stretch/>
        </p:blipFill>
        <p:spPr>
          <a:xfrm>
            <a:off x="1502459" y="0"/>
            <a:ext cx="10689540" cy="6858000"/>
          </a:xfrm>
        </p:spPr>
      </p:pic>
      <p:sp>
        <p:nvSpPr>
          <p:cNvPr id="252" name="Google Shape;252;p46"/>
          <p:cNvSpPr/>
          <p:nvPr/>
        </p:nvSpPr>
        <p:spPr>
          <a:xfrm>
            <a:off x="0" y="0"/>
            <a:ext cx="3881790" cy="6858000"/>
          </a:xfrm>
          <a:prstGeom prst="rect">
            <a:avLst/>
          </a:prstGeom>
          <a:solidFill>
            <a:srgbClr val="602F57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5F70"/>
              </a:buClr>
              <a:buSzPts val="1800"/>
              <a:buFont typeface="Rubik"/>
              <a:buNone/>
            </a:pPr>
            <a:endParaRPr sz="1800" b="0" i="0" u="none" strike="noStrike" cap="none">
              <a:solidFill>
                <a:srgbClr val="285F7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3" name="Google Shape;253;p46"/>
          <p:cNvSpPr txBox="1"/>
          <p:nvPr/>
        </p:nvSpPr>
        <p:spPr>
          <a:xfrm>
            <a:off x="1" y="2767300"/>
            <a:ext cx="3881789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3E6"/>
              </a:buClr>
              <a:buSzPts val="4000"/>
              <a:buFont typeface="Rubik"/>
              <a:buNone/>
            </a:pPr>
            <a:r>
              <a:rPr lang="es-ES" sz="8000" b="1" i="0" u="none" strike="noStrike" cap="none" dirty="0">
                <a:solidFill>
                  <a:srgbClr val="F2F3E6"/>
                </a:solidFill>
                <a:latin typeface="Rubik"/>
                <a:ea typeface="Rubik"/>
                <a:cs typeface="Rubik"/>
                <a:sym typeface="Rubik"/>
              </a:rPr>
              <a:t>2/3</a:t>
            </a:r>
            <a:endParaRPr sz="4400" dirty="0"/>
          </a:p>
        </p:txBody>
      </p:sp>
      <p:sp>
        <p:nvSpPr>
          <p:cNvPr id="254" name="Google Shape;254;p46"/>
          <p:cNvSpPr/>
          <p:nvPr/>
        </p:nvSpPr>
        <p:spPr>
          <a:xfrm>
            <a:off x="7598459" y="3775352"/>
            <a:ext cx="4006851" cy="2397184"/>
          </a:xfrm>
          <a:prstGeom prst="roundRect">
            <a:avLst>
              <a:gd name="adj" fmla="val 7345"/>
            </a:avLst>
          </a:prstGeom>
          <a:solidFill>
            <a:srgbClr val="F2F3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ubik"/>
              <a:buNone/>
            </a:pPr>
            <a:endParaRPr sz="18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5" name="Google Shape;255;p46"/>
          <p:cNvSpPr txBox="1"/>
          <p:nvPr/>
        </p:nvSpPr>
        <p:spPr>
          <a:xfrm>
            <a:off x="7843584" y="4160839"/>
            <a:ext cx="3516600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ubik"/>
              <a:buNone/>
            </a:pPr>
            <a:r>
              <a:rPr lang="en-US" sz="2400" dirty="0">
                <a:latin typeface="Rubik"/>
                <a:cs typeface="Rubik"/>
                <a:sym typeface="Rubik"/>
              </a:rPr>
              <a:t>Of the world poorest population, work in something related to agriculture.</a:t>
            </a:r>
            <a:endParaRPr sz="2400" dirty="0"/>
          </a:p>
        </p:txBody>
      </p:sp>
      <p:pic>
        <p:nvPicPr>
          <p:cNvPr id="256" name="Google Shape;256;p46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1799324">
            <a:off x="9373365" y="4833244"/>
            <a:ext cx="3075696" cy="25654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7919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52;p46">
            <a:extLst>
              <a:ext uri="{FF2B5EF4-FFF2-40B4-BE49-F238E27FC236}">
                <a16:creationId xmlns:a16="http://schemas.microsoft.com/office/drawing/2014/main" id="{549EC599-6C42-4BDB-A17F-6431C8ABFC6F}"/>
              </a:ext>
            </a:extLst>
          </p:cNvPr>
          <p:cNvSpPr/>
          <p:nvPr/>
        </p:nvSpPr>
        <p:spPr>
          <a:xfrm>
            <a:off x="-38134" y="0"/>
            <a:ext cx="6134133" cy="6858000"/>
          </a:xfrm>
          <a:prstGeom prst="rect">
            <a:avLst/>
          </a:prstGeom>
          <a:solidFill>
            <a:srgbClr val="147F44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5F70"/>
              </a:buClr>
              <a:buSzPts val="1800"/>
              <a:buFont typeface="Rubik"/>
              <a:buNone/>
            </a:pPr>
            <a:endParaRPr sz="1800" b="0" i="0" u="none" strike="noStrike" cap="none" dirty="0">
              <a:solidFill>
                <a:srgbClr val="285F7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39EFBF3E-CB20-6546-A43D-D2015329B98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8887" r="28887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9E5029A-B7C1-F24F-93CA-1857B1015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449" y="950259"/>
            <a:ext cx="4494998" cy="1134640"/>
          </a:xfrm>
        </p:spPr>
        <p:txBody>
          <a:bodyPr/>
          <a:lstStyle/>
          <a:p>
            <a:pPr algn="ctr"/>
            <a:br>
              <a:rPr lang="es-ES_tradnl" dirty="0"/>
            </a:br>
            <a:r>
              <a:rPr lang="es-ES_tradnl" dirty="0"/>
              <a:t>HEAT</a:t>
            </a:r>
            <a:br>
              <a:rPr lang="es-ES_tradnl" dirty="0"/>
            </a:br>
            <a:r>
              <a:rPr lang="es-ES_tradnl" dirty="0" err="1"/>
              <a:t>Wet</a:t>
            </a:r>
            <a:r>
              <a:rPr lang="es-ES_tradnl" dirty="0"/>
              <a:t> vs </a:t>
            </a:r>
            <a:r>
              <a:rPr lang="es-ES_tradnl" dirty="0" err="1"/>
              <a:t>dry</a:t>
            </a:r>
            <a:r>
              <a:rPr lang="es-ES_tradnl" dirty="0"/>
              <a:t>
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31EC6F-D9D2-DF45-8425-7B1C651DD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5568" y="2903801"/>
            <a:ext cx="3794760" cy="2194037"/>
          </a:xfrm>
        </p:spPr>
        <p:txBody>
          <a:bodyPr>
            <a:normAutofit lnSpcReduction="10000"/>
          </a:bodyPr>
          <a:lstStyle/>
          <a:p>
            <a:r>
              <a:rPr lang="en-US" sz="2400" b="1" dirty="0"/>
              <a:t>Why do you feel hotter in Barcelona than in Madrid, with Madrid having a higher temperature?
</a:t>
            </a:r>
            <a:endParaRPr lang="es-ES_tradnl" sz="18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A2173F-70FC-2F43-9E3E-1481E762F338}"/>
              </a:ext>
            </a:extLst>
          </p:cNvPr>
          <p:cNvSpPr/>
          <p:nvPr/>
        </p:nvSpPr>
        <p:spPr>
          <a:xfrm>
            <a:off x="7046259" y="950259"/>
            <a:ext cx="4428565" cy="5091953"/>
          </a:xfrm>
          <a:prstGeom prst="rect">
            <a:avLst/>
          </a:prstGeom>
          <a:solidFill>
            <a:schemeClr val="bg1"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</a:rPr>
              <a:t>In this experiment we will play</a:t>
            </a:r>
            <a:br>
              <a:rPr lang="en-US" sz="2000" i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with the dehumidification or humidification of the air, </a:t>
            </a:r>
            <a:r>
              <a:rPr lang="en-US" sz="2000" b="1" i="1" dirty="0">
                <a:solidFill>
                  <a:schemeClr val="tx1"/>
                </a:solidFill>
              </a:rPr>
              <a:t>to see how the same temperature behaves with more or less humidity </a:t>
            </a:r>
            <a:r>
              <a:rPr lang="en-US" sz="2000" i="1" dirty="0">
                <a:solidFill>
                  <a:schemeClr val="tx1"/>
                </a:solidFill>
              </a:rPr>
              <a:t>to understand its effect.</a:t>
            </a:r>
            <a:r>
              <a:rPr lang="en-US" i="1" dirty="0">
                <a:solidFill>
                  <a:schemeClr val="tx1"/>
                </a:solidFill>
              </a:rPr>
              <a:t>
</a:t>
            </a:r>
          </a:p>
          <a:p>
            <a:pPr algn="ctr"/>
            <a:endParaRPr lang="en-US" i="1" dirty="0">
              <a:solidFill>
                <a:schemeClr val="tx1"/>
              </a:solidFill>
            </a:endParaRPr>
          </a:p>
          <a:p>
            <a:pPr algn="ctr"/>
            <a:endParaRPr lang="en-US" i="1" dirty="0">
              <a:solidFill>
                <a:schemeClr val="tx1"/>
              </a:solidFill>
            </a:endParaRPr>
          </a:p>
          <a:p>
            <a:pPr algn="ctr"/>
            <a:r>
              <a:rPr lang="en-US" sz="1800" b="1" i="1" dirty="0">
                <a:solidFill>
                  <a:schemeClr val="tx1"/>
                </a:solidFill>
              </a:rPr>
              <a:t>CONCEPTS:</a:t>
            </a:r>
            <a:r>
              <a:rPr lang="en-US" i="1" dirty="0">
                <a:solidFill>
                  <a:schemeClr val="tx1"/>
                </a:solidFill>
              </a:rPr>
              <a:t>
Relative humidity, drought, condensation, evaporation, water cycle.
</a:t>
            </a:r>
            <a:endParaRPr lang="es-ES_tradnl" sz="14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855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52;p46">
            <a:extLst>
              <a:ext uri="{FF2B5EF4-FFF2-40B4-BE49-F238E27FC236}">
                <a16:creationId xmlns:a16="http://schemas.microsoft.com/office/drawing/2014/main" id="{9BAF422A-59EA-4FEA-9E37-2E71398FB6AD}"/>
              </a:ext>
            </a:extLst>
          </p:cNvPr>
          <p:cNvSpPr/>
          <p:nvPr/>
        </p:nvSpPr>
        <p:spPr>
          <a:xfrm>
            <a:off x="-38134" y="0"/>
            <a:ext cx="6134133" cy="6858000"/>
          </a:xfrm>
          <a:prstGeom prst="rect">
            <a:avLst/>
          </a:prstGeom>
          <a:solidFill>
            <a:srgbClr val="147F44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5F70"/>
              </a:buClr>
              <a:buSzPts val="1800"/>
              <a:buFont typeface="Rubik"/>
              <a:buNone/>
            </a:pPr>
            <a:endParaRPr sz="1800" b="0" i="0" u="none" strike="noStrike" cap="none" dirty="0">
              <a:solidFill>
                <a:srgbClr val="285F7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5F7F794-A6FF-5A42-B6BD-073B7934259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31141" r="9473"/>
          <a:stretch/>
        </p:blipFill>
        <p:spPr>
          <a:xfrm>
            <a:off x="6095999" y="0"/>
            <a:ext cx="6102097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9E5029A-B7C1-F24F-93CA-1857B1015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449" y="950259"/>
            <a:ext cx="4494998" cy="1134640"/>
          </a:xfrm>
        </p:spPr>
        <p:txBody>
          <a:bodyPr/>
          <a:lstStyle/>
          <a:p>
            <a:br>
              <a:rPr lang="es-ES_tradnl" dirty="0"/>
            </a:br>
            <a:r>
              <a:rPr lang="es-ES_tradnl" dirty="0"/>
              <a:t>THE FUTURE CLIMATE
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31EC6F-D9D2-DF45-8425-7B1C651DD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5568" y="2903801"/>
            <a:ext cx="3794760" cy="2194037"/>
          </a:xfrm>
        </p:spPr>
        <p:txBody>
          <a:bodyPr>
            <a:normAutofit lnSpcReduction="10000"/>
          </a:bodyPr>
          <a:lstStyle/>
          <a:p>
            <a:r>
              <a:rPr lang="en-US" sz="2400" b="1" dirty="0"/>
              <a:t>Did you know that by 2050 London will have a climate like Barcelona, and Madrid like Marrakesh?
</a:t>
            </a:r>
            <a:endParaRPr lang="es-ES_tradnl" sz="24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A2173F-70FC-2F43-9E3E-1481E762F338}"/>
              </a:ext>
            </a:extLst>
          </p:cNvPr>
          <p:cNvSpPr/>
          <p:nvPr/>
        </p:nvSpPr>
        <p:spPr>
          <a:xfrm>
            <a:off x="7046259" y="950259"/>
            <a:ext cx="4428565" cy="5091953"/>
          </a:xfrm>
          <a:prstGeom prst="rect">
            <a:avLst/>
          </a:prstGeom>
          <a:solidFill>
            <a:schemeClr val="bg1"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</a:rPr>
              <a:t>In this experiment we will try</a:t>
            </a:r>
            <a:br>
              <a:rPr lang="en-US" sz="2000" i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to </a:t>
            </a:r>
            <a:r>
              <a:rPr lang="en-US" sz="2000" b="1" i="1" dirty="0">
                <a:solidFill>
                  <a:schemeClr val="tx1"/>
                </a:solidFill>
              </a:rPr>
              <a:t>grow plants that we currently grow, in the predicted future climate for our region</a:t>
            </a:r>
            <a:r>
              <a:rPr lang="en-US" sz="2000" i="1" dirty="0">
                <a:solidFill>
                  <a:schemeClr val="tx1"/>
                </a:solidFill>
              </a:rPr>
              <a:t>.</a:t>
            </a:r>
            <a:r>
              <a:rPr lang="en-US" i="1" dirty="0">
                <a:solidFill>
                  <a:schemeClr val="tx1"/>
                </a:solidFill>
              </a:rPr>
              <a:t>
</a:t>
            </a:r>
          </a:p>
          <a:p>
            <a:pPr algn="ctr"/>
            <a:endParaRPr lang="en-US" i="1" dirty="0">
              <a:solidFill>
                <a:schemeClr val="tx1"/>
              </a:solidFill>
            </a:endParaRPr>
          </a:p>
          <a:p>
            <a:pPr algn="ctr"/>
            <a:endParaRPr lang="en-US" i="1" dirty="0">
              <a:solidFill>
                <a:schemeClr val="tx1"/>
              </a:solidFill>
            </a:endParaRPr>
          </a:p>
          <a:p>
            <a:pPr algn="ctr"/>
            <a:r>
              <a:rPr lang="en-US" sz="1800" b="1" i="1" dirty="0">
                <a:solidFill>
                  <a:schemeClr val="tx1"/>
                </a:solidFill>
              </a:rPr>
              <a:t>CONCEPTS:</a:t>
            </a:r>
            <a:r>
              <a:rPr lang="en-US" i="1" dirty="0">
                <a:solidFill>
                  <a:schemeClr val="tx1"/>
                </a:solidFill>
              </a:rPr>
              <a:t>
Climate change, extreme temperatures, future climates, floods, droughts, soil degradation, greenhouse effect.
</a:t>
            </a:r>
            <a:endParaRPr lang="es-ES_tradnl" sz="1400" i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3F961A-E4D9-7B4E-A8FE-CC090780E057}"/>
              </a:ext>
            </a:extLst>
          </p:cNvPr>
          <p:cNvSpPr txBox="1"/>
          <p:nvPr/>
        </p:nvSpPr>
        <p:spPr>
          <a:xfrm>
            <a:off x="834887" y="5830957"/>
            <a:ext cx="4672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  <a:highlight>
                  <a:srgbClr val="0000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https://hooge104.shinyapps.io/future_cities_app/</a:t>
            </a:r>
            <a:endParaRPr lang="es-ES_tradnl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721402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055FD182-16E2-133E-A8B7-63D9E59E1F83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t="7678" b="9385"/>
          <a:stretch/>
        </p:blipFill>
        <p:spPr>
          <a:xfrm>
            <a:off x="6087698" y="1050606"/>
            <a:ext cx="5008872" cy="5517378"/>
          </a:xfrm>
        </p:spPr>
      </p:pic>
      <p:sp>
        <p:nvSpPr>
          <p:cNvPr id="304" name="Google Shape;304;p51"/>
          <p:cNvSpPr/>
          <p:nvPr/>
        </p:nvSpPr>
        <p:spPr>
          <a:xfrm>
            <a:off x="533075" y="1420000"/>
            <a:ext cx="5655000" cy="4591200"/>
          </a:xfrm>
          <a:prstGeom prst="roundRect">
            <a:avLst>
              <a:gd name="adj" fmla="val 4750"/>
            </a:avLst>
          </a:prstGeom>
          <a:solidFill>
            <a:srgbClr val="285F6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ubik"/>
              <a:buNone/>
            </a:pPr>
            <a:endParaRPr sz="18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" name="Google Shape;280;p49">
            <a:extLst>
              <a:ext uri="{FF2B5EF4-FFF2-40B4-BE49-F238E27FC236}">
                <a16:creationId xmlns:a16="http://schemas.microsoft.com/office/drawing/2014/main" id="{DAA5F29C-7885-AD43-8BB9-5EC2D8A9A503}"/>
              </a:ext>
            </a:extLst>
          </p:cNvPr>
          <p:cNvSpPr txBox="1"/>
          <p:nvPr/>
        </p:nvSpPr>
        <p:spPr>
          <a:xfrm>
            <a:off x="1265587" y="3257794"/>
            <a:ext cx="40896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lvl="0">
              <a:buSzPts val="2000"/>
            </a:pPr>
            <a:r>
              <a:rPr lang="en-US" sz="2000" dirty="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A product for personal use by each student, with which they can measure the environment in different ways through sensors.
</a:t>
            </a:r>
            <a:endParaRPr lang="en-US" sz="2000" b="0" i="0" u="none" strike="noStrike" cap="none" dirty="0">
              <a:solidFill>
                <a:schemeClr val="bg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" name="Google Shape;281;p49">
            <a:extLst>
              <a:ext uri="{FF2B5EF4-FFF2-40B4-BE49-F238E27FC236}">
                <a16:creationId xmlns:a16="http://schemas.microsoft.com/office/drawing/2014/main" id="{9DEA28DB-1D13-2D4A-9A6C-558AB56896F9}"/>
              </a:ext>
            </a:extLst>
          </p:cNvPr>
          <p:cNvSpPr txBox="1"/>
          <p:nvPr/>
        </p:nvSpPr>
        <p:spPr>
          <a:xfrm>
            <a:off x="1314180" y="2158101"/>
            <a:ext cx="52456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B25"/>
              </a:buClr>
              <a:buSzPts val="4000"/>
              <a:buFont typeface="Rubik"/>
              <a:buNone/>
            </a:pPr>
            <a:r>
              <a:rPr lang="en-US" sz="4000" b="1" i="0" u="none" strike="noStrike" cap="none" dirty="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The P-Bit!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0" name="Google Shape;398;p60" descr="Image">
            <a:extLst>
              <a:ext uri="{FF2B5EF4-FFF2-40B4-BE49-F238E27FC236}">
                <a16:creationId xmlns:a16="http://schemas.microsoft.com/office/drawing/2014/main" id="{61D96668-6237-C847-8AF5-891DEE89303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72362" y="4243250"/>
            <a:ext cx="1742373" cy="232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1F4064C-1467-2141-A903-D50767D579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82756" y="6128848"/>
            <a:ext cx="504991" cy="65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292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C1D28-4959-4CEA-8202-29ED7161F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125415"/>
          </a:xfrm>
        </p:spPr>
        <p:txBody>
          <a:bodyPr/>
          <a:lstStyle/>
          <a:p>
            <a:r>
              <a:rPr lang="es-ES" dirty="0" err="1"/>
              <a:t>Latest</a:t>
            </a:r>
            <a:r>
              <a:rPr lang="es-ES" dirty="0"/>
              <a:t> Link: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B3429C-9B9E-4AAA-8481-281A10909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771" y="2180492"/>
            <a:ext cx="3932239" cy="3811588"/>
          </a:xfrm>
        </p:spPr>
        <p:txBody>
          <a:bodyPr>
            <a:normAutofit/>
          </a:bodyPr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POWAR – </a:t>
            </a:r>
            <a:r>
              <a:rPr lang="en-US" dirty="0" err="1">
                <a:hlinkClick r:id="rId2"/>
              </a:rPr>
              <a:t>FoodSHIFT</a:t>
            </a:r>
            <a:r>
              <a:rPr lang="en-US" dirty="0">
                <a:hlinkClick r:id="rId2"/>
              </a:rPr>
              <a:t> 2030</a:t>
            </a:r>
            <a:endParaRPr lang="en-US" dirty="0"/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 err="1">
                <a:hlinkClick r:id="rId3"/>
              </a:rPr>
              <a:t>Seeed</a:t>
            </a:r>
            <a:r>
              <a:rPr lang="en-US" dirty="0">
                <a:hlinkClick r:id="rId3"/>
              </a:rPr>
              <a:t> Studio - LinkedIn</a:t>
            </a:r>
            <a:endParaRPr lang="es-ES" dirty="0"/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Smart City Expo </a:t>
            </a:r>
            <a:r>
              <a:rPr lang="en-US">
                <a:hlinkClick r:id="rId4"/>
              </a:rPr>
              <a:t>World Congress</a:t>
            </a:r>
            <a:endParaRPr lang="en-US" dirty="0"/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US" dirty="0">
              <a:hlinkClick r:id="rId5"/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Mobile Week - El 9 </a:t>
            </a:r>
            <a:r>
              <a:rPr lang="en-US" dirty="0" err="1">
                <a:hlinkClick r:id="rId5"/>
              </a:rPr>
              <a:t>Nou</a:t>
            </a:r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2F62FA8-0C8B-49E8-9A4E-85059A96D52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6"/>
          <a:srcRect l="-845" t="-163" b="163"/>
          <a:stretch/>
        </p:blipFill>
        <p:spPr>
          <a:xfrm>
            <a:off x="4870939" y="1019907"/>
            <a:ext cx="6875584" cy="4873625"/>
          </a:xfrm>
        </p:spPr>
      </p:pic>
    </p:spTree>
    <p:extLst>
      <p:ext uri="{BB962C8B-B14F-4D97-AF65-F5344CB8AC3E}">
        <p14:creationId xmlns:p14="http://schemas.microsoft.com/office/powerpoint/2010/main" val="1028611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/>
          <p:nvPr/>
        </p:nvSpPr>
        <p:spPr>
          <a:xfrm>
            <a:off x="-81704" y="-486870"/>
            <a:ext cx="12348265" cy="642113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ubik"/>
              <a:buNone/>
            </a:pPr>
            <a:endParaRPr sz="18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88" name="Google Shape;388;p5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873" y="6223343"/>
            <a:ext cx="1024414" cy="423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9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61342" y="6223343"/>
            <a:ext cx="3136938" cy="393717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59"/>
          <p:cNvSpPr txBox="1"/>
          <p:nvPr/>
        </p:nvSpPr>
        <p:spPr>
          <a:xfrm>
            <a:off x="325246" y="4922484"/>
            <a:ext cx="5245637" cy="723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lvl="0" algn="ctr">
              <a:lnSpc>
                <a:spcPct val="205000"/>
              </a:lnSpc>
              <a:buClr>
                <a:srgbClr val="FFFFFF"/>
              </a:buClr>
              <a:buSzPts val="2000"/>
            </a:pPr>
            <a:r>
              <a:rPr lang="en-US" sz="2000" dirty="0" err="1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www.powarstem.com</a:t>
            </a:r>
            <a:endParaRPr lang="en-US" sz="1200" dirty="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91" name="Google Shape;391;p59"/>
          <p:cNvSpPr txBox="1"/>
          <p:nvPr/>
        </p:nvSpPr>
        <p:spPr>
          <a:xfrm>
            <a:off x="6621119" y="4922483"/>
            <a:ext cx="5245638" cy="723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20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ubik"/>
              <a:buNone/>
            </a:pPr>
            <a:r>
              <a:rPr lang="en-US" sz="2000" b="0" i="0" u="none" strike="noStrike" cap="none" dirty="0" err="1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pabzul@gmail.com</a:t>
            </a:r>
            <a:endParaRPr sz="1200" b="0" i="0" u="none" strike="noStrike" cap="none" dirty="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D4B9C5C-8D0C-6348-B845-B0A8D7CE16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78819" y="907442"/>
            <a:ext cx="2812867" cy="36325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E1E508-F115-D541-8064-41F56EACCC78}"/>
              </a:ext>
            </a:extLst>
          </p:cNvPr>
          <p:cNvSpPr/>
          <p:nvPr/>
        </p:nvSpPr>
        <p:spPr>
          <a:xfrm>
            <a:off x="7500316" y="1286363"/>
            <a:ext cx="388995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191B25"/>
              </a:buClr>
              <a:buSzPts val="4000"/>
            </a:pPr>
            <a:r>
              <a:rPr lang="en-US" sz="2800" b="1" dirty="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EMPOWER PEOPLE</a:t>
            </a:r>
          </a:p>
          <a:p>
            <a:pPr>
              <a:buClr>
                <a:srgbClr val="191B25"/>
              </a:buClr>
              <a:buSzPts val="4000"/>
            </a:pPr>
            <a:r>
              <a:rPr lang="en-US" sz="2800" b="1" dirty="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WITH KNOWLEDGE,</a:t>
            </a:r>
          </a:p>
          <a:p>
            <a:pPr>
              <a:buClr>
                <a:srgbClr val="191B25"/>
              </a:buClr>
              <a:buSzPts val="4000"/>
            </a:pPr>
            <a:r>
              <a:rPr lang="en-US" sz="2800" b="1" dirty="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DATA AND TECHNOLOGY,</a:t>
            </a:r>
          </a:p>
          <a:p>
            <a:pPr>
              <a:buClr>
                <a:srgbClr val="191B25"/>
              </a:buClr>
              <a:buSzPts val="4000"/>
            </a:pPr>
            <a:r>
              <a:rPr lang="en-US" sz="2800" b="1" dirty="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FOR A PLANET CENTERED</a:t>
            </a:r>
          </a:p>
          <a:p>
            <a:pPr>
              <a:buClr>
                <a:srgbClr val="191B25"/>
              </a:buClr>
              <a:buSzPts val="4000"/>
            </a:pPr>
            <a:r>
              <a:rPr lang="en-US" sz="2800" b="1" dirty="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FUTURE.</a:t>
            </a:r>
            <a:endParaRPr lang="en-US" sz="1200" b="1" dirty="0">
              <a:solidFill>
                <a:schemeClr val="bg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9FE7F23-2CCE-49BA-9C8D-610263BBBADE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12513" b="125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2" name="Google Shape;252;p46"/>
          <p:cNvSpPr/>
          <p:nvPr/>
        </p:nvSpPr>
        <p:spPr>
          <a:xfrm>
            <a:off x="0" y="0"/>
            <a:ext cx="3881790" cy="6858000"/>
          </a:xfrm>
          <a:prstGeom prst="rect">
            <a:avLst/>
          </a:prstGeom>
          <a:solidFill>
            <a:srgbClr val="147F44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5F70"/>
              </a:buClr>
              <a:buSzPts val="1800"/>
              <a:buFont typeface="Rubik"/>
              <a:buNone/>
            </a:pPr>
            <a:endParaRPr sz="1800" b="0" i="0" u="none" strike="noStrike" cap="none" dirty="0">
              <a:solidFill>
                <a:srgbClr val="285F7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3" name="Google Shape;253;p46"/>
          <p:cNvSpPr txBox="1"/>
          <p:nvPr/>
        </p:nvSpPr>
        <p:spPr>
          <a:xfrm>
            <a:off x="-9316" y="2644190"/>
            <a:ext cx="3881789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3E6"/>
              </a:buClr>
              <a:buSzPts val="4000"/>
              <a:buFont typeface="Rubik"/>
              <a:buNone/>
            </a:pPr>
            <a:r>
              <a:rPr lang="en-US" sz="9600" b="1" dirty="0">
                <a:solidFill>
                  <a:schemeClr val="bg1"/>
                </a:solidFill>
              </a:rPr>
              <a:t>70%</a:t>
            </a:r>
            <a:endParaRPr sz="5400" dirty="0">
              <a:solidFill>
                <a:schemeClr val="bg1"/>
              </a:solidFill>
            </a:endParaRPr>
          </a:p>
        </p:txBody>
      </p:sp>
      <p:sp>
        <p:nvSpPr>
          <p:cNvPr id="254" name="Google Shape;254;p46"/>
          <p:cNvSpPr/>
          <p:nvPr/>
        </p:nvSpPr>
        <p:spPr>
          <a:xfrm>
            <a:off x="7598459" y="3775352"/>
            <a:ext cx="4006851" cy="2397184"/>
          </a:xfrm>
          <a:prstGeom prst="roundRect">
            <a:avLst>
              <a:gd name="adj" fmla="val 7345"/>
            </a:avLst>
          </a:prstGeom>
          <a:solidFill>
            <a:srgbClr val="F2F3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ubik"/>
              <a:buNone/>
            </a:pPr>
            <a:endParaRPr sz="18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5" name="Google Shape;255;p46"/>
          <p:cNvSpPr txBox="1"/>
          <p:nvPr/>
        </p:nvSpPr>
        <p:spPr>
          <a:xfrm>
            <a:off x="7843584" y="4160839"/>
            <a:ext cx="35166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ubik"/>
              <a:buNone/>
            </a:pPr>
            <a:r>
              <a:rPr lang="en-US" sz="2400" b="1" dirty="0">
                <a:solidFill>
                  <a:schemeClr val="tx1"/>
                </a:solidFill>
              </a:rPr>
              <a:t>We will have to produce 70% more food than we produce nowadays
</a:t>
            </a:r>
            <a:endParaRPr lang="en-US" sz="2400" dirty="0"/>
          </a:p>
        </p:txBody>
      </p:sp>
      <p:pic>
        <p:nvPicPr>
          <p:cNvPr id="256" name="Google Shape;256;p46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1799324">
            <a:off x="9373365" y="4833244"/>
            <a:ext cx="3075696" cy="25654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4452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BF4D93AA-58D2-4B4D-AC8D-3F8A8443EE3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1111" r="111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2" name="Google Shape;252;p46"/>
          <p:cNvSpPr/>
          <p:nvPr/>
        </p:nvSpPr>
        <p:spPr>
          <a:xfrm>
            <a:off x="0" y="0"/>
            <a:ext cx="3881790" cy="6858000"/>
          </a:xfrm>
          <a:prstGeom prst="rect">
            <a:avLst/>
          </a:prstGeom>
          <a:solidFill>
            <a:srgbClr val="DE5E5A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5F70"/>
              </a:buClr>
              <a:buSzPts val="1800"/>
              <a:buFont typeface="Rubik"/>
              <a:buNone/>
            </a:pPr>
            <a:endParaRPr sz="1800" b="0" i="0" u="none" strike="noStrike" cap="none" dirty="0">
              <a:solidFill>
                <a:srgbClr val="285F7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3" name="Google Shape;253;p46"/>
          <p:cNvSpPr txBox="1"/>
          <p:nvPr/>
        </p:nvSpPr>
        <p:spPr>
          <a:xfrm>
            <a:off x="-2" y="2582570"/>
            <a:ext cx="3881789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3E6"/>
              </a:buClr>
              <a:buSzPts val="4000"/>
              <a:buFont typeface="Rubik"/>
              <a:buNone/>
            </a:pPr>
            <a:r>
              <a:rPr lang="en-US" sz="8000" b="1" dirty="0">
                <a:solidFill>
                  <a:schemeClr val="bg1"/>
                </a:solidFill>
              </a:rPr>
              <a:t>Earth</a:t>
            </a:r>
            <a:endParaRPr sz="4400" dirty="0">
              <a:solidFill>
                <a:schemeClr val="bg1"/>
              </a:solidFill>
            </a:endParaRPr>
          </a:p>
        </p:txBody>
      </p:sp>
      <p:sp>
        <p:nvSpPr>
          <p:cNvPr id="254" name="Google Shape;254;p46"/>
          <p:cNvSpPr/>
          <p:nvPr/>
        </p:nvSpPr>
        <p:spPr>
          <a:xfrm>
            <a:off x="7598459" y="3775352"/>
            <a:ext cx="4006851" cy="2397184"/>
          </a:xfrm>
          <a:prstGeom prst="roundRect">
            <a:avLst>
              <a:gd name="adj" fmla="val 7345"/>
            </a:avLst>
          </a:prstGeom>
          <a:solidFill>
            <a:srgbClr val="F2F3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ubik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5" name="Google Shape;255;p46"/>
          <p:cNvSpPr txBox="1"/>
          <p:nvPr/>
        </p:nvSpPr>
        <p:spPr>
          <a:xfrm>
            <a:off x="7843584" y="3972260"/>
            <a:ext cx="35166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ubik"/>
              <a:buNone/>
            </a:pPr>
            <a:r>
              <a:rPr lang="en-US" sz="2400" b="1" dirty="0">
                <a:solidFill>
                  <a:schemeClr val="tx1"/>
                </a:solidFill>
              </a:rPr>
              <a:t>Temperature could rise 3.4º generating extreme climates throughout the planet. 
</a:t>
            </a:r>
            <a:endParaRPr lang="en-US" sz="2400" dirty="0"/>
          </a:p>
        </p:txBody>
      </p:sp>
      <p:pic>
        <p:nvPicPr>
          <p:cNvPr id="256" name="Google Shape;256;p46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1799324">
            <a:off x="9373365" y="4833244"/>
            <a:ext cx="3075696" cy="256540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6">
            <a:extLst>
              <a:ext uri="{FF2B5EF4-FFF2-40B4-BE49-F238E27FC236}">
                <a16:creationId xmlns:a16="http://schemas.microsoft.com/office/drawing/2014/main" id="{0A6B5F64-3F0D-4B9B-8221-5FB62E6C3BDD}"/>
              </a:ext>
            </a:extLst>
          </p:cNvPr>
          <p:cNvSpPr txBox="1">
            <a:spLocks/>
          </p:cNvSpPr>
          <p:nvPr/>
        </p:nvSpPr>
        <p:spPr>
          <a:xfrm>
            <a:off x="2231135" y="2834640"/>
            <a:ext cx="7729728" cy="1188720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
</a:t>
            </a:r>
            <a:endParaRPr lang="es-ES_trad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628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7F44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7D8BB0A7-F60C-AE46-9364-DF401EDB46DB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l="-2033" r="2033"/>
          <a:stretch/>
        </p:blipFill>
        <p:spPr>
          <a:xfrm>
            <a:off x="1274618" y="0"/>
            <a:ext cx="10972800" cy="6858000"/>
          </a:xfrm>
        </p:spPr>
      </p:pic>
      <p:sp>
        <p:nvSpPr>
          <p:cNvPr id="252" name="Google Shape;252;p46"/>
          <p:cNvSpPr/>
          <p:nvPr/>
        </p:nvSpPr>
        <p:spPr>
          <a:xfrm>
            <a:off x="0" y="0"/>
            <a:ext cx="3881790" cy="6858000"/>
          </a:xfrm>
          <a:prstGeom prst="rect">
            <a:avLst/>
          </a:prstGeom>
          <a:solidFill>
            <a:srgbClr val="285F6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5F70"/>
              </a:buClr>
              <a:buSzPts val="1800"/>
              <a:buFont typeface="Rubik"/>
              <a:buNone/>
            </a:pPr>
            <a:endParaRPr sz="1800" b="0" i="0" u="none" strike="noStrike" cap="none" dirty="0">
              <a:solidFill>
                <a:srgbClr val="285F7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3" name="Google Shape;253;p46"/>
          <p:cNvSpPr txBox="1"/>
          <p:nvPr/>
        </p:nvSpPr>
        <p:spPr>
          <a:xfrm>
            <a:off x="0" y="2151747"/>
            <a:ext cx="3881789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3E6"/>
              </a:buClr>
              <a:buSzPts val="4000"/>
              <a:buFont typeface="Rubik"/>
              <a:buNone/>
            </a:pPr>
            <a:r>
              <a:rPr lang="es-ES" sz="8000" b="1" i="0" u="none" strike="noStrike" cap="none" dirty="0" err="1">
                <a:solidFill>
                  <a:srgbClr val="F2F3E6"/>
                </a:solidFill>
                <a:latin typeface="Rubik"/>
                <a:ea typeface="Rubik"/>
                <a:cs typeface="Rubik"/>
                <a:sym typeface="Rubik"/>
              </a:rPr>
              <a:t>By</a:t>
            </a:r>
            <a:r>
              <a:rPr lang="es-ES" sz="8000" b="1" i="0" u="none" strike="noStrike" cap="none" dirty="0">
                <a:solidFill>
                  <a:srgbClr val="F2F3E6"/>
                </a:solidFill>
                <a:latin typeface="Rubik"/>
                <a:ea typeface="Rubik"/>
                <a:cs typeface="Rubik"/>
                <a:sym typeface="Rubik"/>
              </a:rPr>
              <a:t> 2050</a:t>
            </a:r>
            <a:endParaRPr sz="4400" dirty="0"/>
          </a:p>
        </p:txBody>
      </p:sp>
      <p:sp>
        <p:nvSpPr>
          <p:cNvPr id="254" name="Google Shape;254;p46"/>
          <p:cNvSpPr/>
          <p:nvPr/>
        </p:nvSpPr>
        <p:spPr>
          <a:xfrm>
            <a:off x="7598459" y="3775352"/>
            <a:ext cx="4006851" cy="2397184"/>
          </a:xfrm>
          <a:prstGeom prst="roundRect">
            <a:avLst>
              <a:gd name="adj" fmla="val 7345"/>
            </a:avLst>
          </a:prstGeom>
          <a:solidFill>
            <a:srgbClr val="F2F3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ubik"/>
              <a:buNone/>
            </a:pPr>
            <a:endParaRPr sz="18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" name="Google Shape;255;p46">
            <a:extLst>
              <a:ext uri="{FF2B5EF4-FFF2-40B4-BE49-F238E27FC236}">
                <a16:creationId xmlns:a16="http://schemas.microsoft.com/office/drawing/2014/main" id="{12C1B2B7-844B-DC46-B476-33FF17979C7F}"/>
              </a:ext>
            </a:extLst>
          </p:cNvPr>
          <p:cNvSpPr txBox="1"/>
          <p:nvPr/>
        </p:nvSpPr>
        <p:spPr>
          <a:xfrm>
            <a:off x="7836975" y="4004468"/>
            <a:ext cx="35166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ubik"/>
              <a:buNone/>
            </a:pPr>
            <a:r>
              <a:rPr lang="en-US" sz="2400" dirty="0">
                <a:latin typeface="Rubik"/>
                <a:cs typeface="Rubik"/>
                <a:sym typeface="Rubik"/>
              </a:rPr>
              <a:t>London is supposed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ubik"/>
              <a:buNone/>
            </a:pPr>
            <a:r>
              <a:rPr lang="en-US" sz="2400" dirty="0">
                <a:latin typeface="Rubik"/>
                <a:cs typeface="Rubik"/>
                <a:sym typeface="Rubik"/>
              </a:rPr>
              <a:t>to have a weather similar to Barcelona, and Madrid to Marrakesh.</a:t>
            </a:r>
            <a:endParaRPr sz="2400" dirty="0"/>
          </a:p>
        </p:txBody>
      </p:sp>
      <p:pic>
        <p:nvPicPr>
          <p:cNvPr id="10" name="Google Shape;405;p60" descr="Image">
            <a:extLst>
              <a:ext uri="{FF2B5EF4-FFF2-40B4-BE49-F238E27FC236}">
                <a16:creationId xmlns:a16="http://schemas.microsoft.com/office/drawing/2014/main" id="{BE3F4F1B-A223-884F-ADD1-76DF48AA812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9799719">
            <a:off x="9836333" y="5182538"/>
            <a:ext cx="3034484" cy="17508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6709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6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3784" y="1158342"/>
            <a:ext cx="6797452" cy="3635157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63"/>
          <p:cNvSpPr/>
          <p:nvPr/>
        </p:nvSpPr>
        <p:spPr>
          <a:xfrm>
            <a:off x="-124462" y="3799299"/>
            <a:ext cx="12316462" cy="3153529"/>
          </a:xfrm>
          <a:prstGeom prst="rect">
            <a:avLst/>
          </a:prstGeom>
          <a:solidFill>
            <a:srgbClr val="147F45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ubik"/>
              <a:buNone/>
            </a:pPr>
            <a:endParaRPr sz="18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24" name="Google Shape;724;p63"/>
          <p:cNvSpPr txBox="1"/>
          <p:nvPr/>
        </p:nvSpPr>
        <p:spPr>
          <a:xfrm>
            <a:off x="706202" y="2396800"/>
            <a:ext cx="1659311" cy="1184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B25"/>
              </a:buClr>
              <a:buSzPts val="7100"/>
              <a:buFont typeface="Rubik"/>
              <a:buNone/>
            </a:pPr>
            <a:r>
              <a:rPr lang="en-US" sz="7100" b="1" i="0" u="none" strike="noStrike" cap="none" dirty="0">
                <a:solidFill>
                  <a:srgbClr val="191B25"/>
                </a:solidFill>
                <a:latin typeface="Rubik"/>
                <a:ea typeface="Rubik"/>
                <a:cs typeface="Rubik"/>
                <a:sym typeface="Rubik"/>
              </a:rPr>
              <a:t>02</a:t>
            </a:r>
            <a:endParaRPr dirty="0"/>
          </a:p>
        </p:txBody>
      </p:sp>
      <p:sp>
        <p:nvSpPr>
          <p:cNvPr id="725" name="Google Shape;725;p63"/>
          <p:cNvSpPr txBox="1"/>
          <p:nvPr/>
        </p:nvSpPr>
        <p:spPr>
          <a:xfrm>
            <a:off x="731361" y="5011099"/>
            <a:ext cx="6410215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1F2E5"/>
              </a:buClr>
              <a:buSzPts val="7000"/>
              <a:buFont typeface="Rubik"/>
              <a:buNone/>
            </a:pPr>
            <a:r>
              <a:rPr lang="en-US" sz="7000" b="1" i="0" u="none" strike="noStrike" cap="none" dirty="0">
                <a:solidFill>
                  <a:srgbClr val="F1F2E5"/>
                </a:solidFill>
                <a:latin typeface="Rubik"/>
                <a:ea typeface="Rubik"/>
                <a:cs typeface="Rubik"/>
                <a:sym typeface="Rubik"/>
              </a:rPr>
              <a:t>The project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BN-EH668_0828af_P_20140828123905.jpg"/>
          <p:cNvPicPr>
            <a:picLocks noGrp="1" noChangeAspect="1"/>
          </p:cNvPicPr>
          <p:nvPr>
            <p:ph type="pic" idx="14"/>
          </p:nvPr>
        </p:nvPicPr>
        <p:blipFill>
          <a:blip r:embed="rId2"/>
          <a:srcRect l="26083" r="2395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Google Shape;252;p46">
            <a:extLst>
              <a:ext uri="{FF2B5EF4-FFF2-40B4-BE49-F238E27FC236}">
                <a16:creationId xmlns:a16="http://schemas.microsoft.com/office/drawing/2014/main" id="{6FC57EB1-F8AF-44B5-999B-E1A2EBDC9350}"/>
              </a:ext>
            </a:extLst>
          </p:cNvPr>
          <p:cNvSpPr/>
          <p:nvPr/>
        </p:nvSpPr>
        <p:spPr>
          <a:xfrm>
            <a:off x="5107606" y="0"/>
            <a:ext cx="7084393" cy="6858000"/>
          </a:xfrm>
          <a:prstGeom prst="rect">
            <a:avLst/>
          </a:prstGeom>
          <a:solidFill>
            <a:srgbClr val="147F44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5F70"/>
              </a:buClr>
              <a:buSzPts val="1800"/>
              <a:buFont typeface="Rubik"/>
              <a:buNone/>
            </a:pPr>
            <a:endParaRPr sz="1800" b="0" i="0" u="none" strike="noStrike" cap="none" dirty="0">
              <a:solidFill>
                <a:srgbClr val="285F7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3"/>
          </p:nvPr>
        </p:nvSpPr>
        <p:spPr>
          <a:xfrm>
            <a:off x="6167803" y="1121788"/>
            <a:ext cx="4999892" cy="4031833"/>
          </a:xfrm>
          <a:prstGeom prst="rect">
            <a:avLst/>
          </a:prstGeom>
        </p:spPr>
        <p:txBody>
          <a:bodyPr/>
          <a:lstStyle/>
          <a:p>
            <a:pPr>
              <a:defRPr sz="12000"/>
            </a:pPr>
            <a:r>
              <a:rPr lang="en-US" sz="4000" b="1" dirty="0">
                <a:latin typeface="Roboto Cn" pitchFamily="2" charset="0"/>
                <a:ea typeface="Roboto Cn" pitchFamily="2" charset="0"/>
              </a:rPr>
              <a:t>What if we could anticipate
the effects of climate change and move into future proof farming practices?
</a:t>
            </a:r>
            <a:endParaRPr sz="4000" b="1" dirty="0">
              <a:latin typeface="Roboto Cn" pitchFamily="2" charset="0"/>
              <a:ea typeface="Roboto C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738397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52;p46">
            <a:extLst>
              <a:ext uri="{FF2B5EF4-FFF2-40B4-BE49-F238E27FC236}">
                <a16:creationId xmlns:a16="http://schemas.microsoft.com/office/drawing/2014/main" id="{60C4CCB3-39F8-4BB2-BF72-32303365382B}"/>
              </a:ext>
            </a:extLst>
          </p:cNvPr>
          <p:cNvSpPr/>
          <p:nvPr/>
        </p:nvSpPr>
        <p:spPr>
          <a:xfrm>
            <a:off x="5107606" y="0"/>
            <a:ext cx="7084393" cy="6858000"/>
          </a:xfrm>
          <a:prstGeom prst="rect">
            <a:avLst/>
          </a:prstGeom>
          <a:solidFill>
            <a:srgbClr val="285F6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5F70"/>
              </a:buClr>
              <a:buSzPts val="1800"/>
              <a:buFont typeface="Rubik"/>
              <a:buNone/>
            </a:pPr>
            <a:endParaRPr sz="1800" b="0" i="0" u="none" strike="noStrike" cap="none" dirty="0">
              <a:solidFill>
                <a:srgbClr val="285F7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93" name="Shape 193"/>
          <p:cNvSpPr>
            <a:spLocks noGrp="1"/>
          </p:cNvSpPr>
          <p:nvPr>
            <p:ph type="body" idx="13"/>
          </p:nvPr>
        </p:nvSpPr>
        <p:spPr>
          <a:xfrm>
            <a:off x="6096000" y="1535184"/>
            <a:ext cx="4437185" cy="3539390"/>
          </a:xfrm>
          <a:prstGeom prst="rect">
            <a:avLst/>
          </a:prstGeom>
        </p:spPr>
        <p:txBody>
          <a:bodyPr/>
          <a:lstStyle/>
          <a:p>
            <a:pPr>
              <a:defRPr sz="12000"/>
            </a:pPr>
            <a:r>
              <a:rPr lang="en-US" sz="4000" b="1" dirty="0">
                <a:latin typeface="Roboto Cn" pitchFamily="2" charset="0"/>
                <a:ea typeface="Roboto Cn" pitchFamily="2" charset="0"/>
              </a:rPr>
              <a:t>What if we could grow the food we grow today with our future climate</a:t>
            </a:r>
          </a:p>
          <a:p>
            <a:pPr>
              <a:defRPr sz="12000"/>
            </a:pPr>
            <a:r>
              <a:rPr lang="en-US" sz="4000" b="1" dirty="0">
                <a:latin typeface="Roboto Cn" pitchFamily="2" charset="0"/>
                <a:ea typeface="Roboto Cn" pitchFamily="2" charset="0"/>
              </a:rPr>
              <a:t>by 2050?
</a:t>
            </a:r>
            <a:endParaRPr lang="es-ES" sz="4000" b="1" dirty="0">
              <a:latin typeface="Roboto Cn" pitchFamily="2" charset="0"/>
              <a:ea typeface="Roboto Cn" pitchFamily="2" charset="0"/>
            </a:endParaRP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F91FF207-F834-8940-BCB1-9CB343625C59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 rotWithShape="1">
          <a:blip r:embed="rId2"/>
          <a:srcRect l="47464" r="12406"/>
          <a:stretch/>
        </p:blipFill>
        <p:spPr>
          <a:xfrm>
            <a:off x="0" y="0"/>
            <a:ext cx="5143500" cy="6858000"/>
          </a:xfrm>
        </p:spPr>
      </p:pic>
    </p:spTree>
    <p:extLst>
      <p:ext uri="{BB962C8B-B14F-4D97-AF65-F5344CB8AC3E}">
        <p14:creationId xmlns:p14="http://schemas.microsoft.com/office/powerpoint/2010/main" val="3937493482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Tema de Offic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C93BF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C93BF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FoodSHIFT2030_POWAR</Template>
  <TotalTime>805</TotalTime>
  <Words>1003</Words>
  <Application>Microsoft Office PowerPoint</Application>
  <PresentationFormat>Widescreen</PresentationFormat>
  <Paragraphs>118</Paragraphs>
  <Slides>34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Rubik Medium</vt:lpstr>
      <vt:lpstr>Roboto</vt:lpstr>
      <vt:lpstr>Rubik</vt:lpstr>
      <vt:lpstr>Calibri</vt:lpstr>
      <vt:lpstr>Roboto Cn</vt:lpstr>
      <vt:lpstr>Arial</vt:lpstr>
      <vt:lpstr>Times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Poles and Hemispheres
</vt:lpstr>
      <vt:lpstr> Growing LETTUCE IN THE SAHARA
</vt:lpstr>
      <vt:lpstr> Light times and shade
</vt:lpstr>
      <vt:lpstr> HEAT Wet vs dry
</vt:lpstr>
      <vt:lpstr> THE FUTURE CLIMATE
</vt:lpstr>
      <vt:lpstr>PowerPoint Presentation</vt:lpstr>
      <vt:lpstr>Latest Link: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Pablo Zuloaga Betancourt</dc:creator>
  <cp:lastModifiedBy>Pablo Zuloaga Betancourt</cp:lastModifiedBy>
  <cp:revision>37</cp:revision>
  <dcterms:created xsi:type="dcterms:W3CDTF">2023-02-09T12:46:51Z</dcterms:created>
  <dcterms:modified xsi:type="dcterms:W3CDTF">2023-07-25T08:41:47Z</dcterms:modified>
</cp:coreProperties>
</file>